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316" r:id="rId2"/>
    <p:sldId id="319" r:id="rId3"/>
    <p:sldId id="285" r:id="rId4"/>
    <p:sldId id="321" r:id="rId5"/>
    <p:sldId id="256" r:id="rId6"/>
    <p:sldId id="257" r:id="rId7"/>
    <p:sldId id="258" r:id="rId8"/>
    <p:sldId id="259" r:id="rId9"/>
    <p:sldId id="284" r:id="rId10"/>
    <p:sldId id="261" r:id="rId11"/>
    <p:sldId id="286" r:id="rId12"/>
    <p:sldId id="263" r:id="rId13"/>
    <p:sldId id="279" r:id="rId14"/>
    <p:sldId id="280" r:id="rId15"/>
    <p:sldId id="268" r:id="rId16"/>
    <p:sldId id="269" r:id="rId17"/>
    <p:sldId id="270" r:id="rId18"/>
    <p:sldId id="282" r:id="rId19"/>
    <p:sldId id="271" r:id="rId20"/>
    <p:sldId id="272" r:id="rId21"/>
    <p:sldId id="273" r:id="rId22"/>
    <p:sldId id="323" r:id="rId23"/>
    <p:sldId id="324" r:id="rId24"/>
    <p:sldId id="325" r:id="rId25"/>
    <p:sldId id="326" r:id="rId26"/>
    <p:sldId id="260" r:id="rId27"/>
    <p:sldId id="327" r:id="rId28"/>
    <p:sldId id="262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281" r:id="rId37"/>
    <p:sldId id="335" r:id="rId38"/>
    <p:sldId id="336" r:id="rId39"/>
    <p:sldId id="337" r:id="rId40"/>
    <p:sldId id="338" r:id="rId41"/>
    <p:sldId id="341" r:id="rId42"/>
    <p:sldId id="287" r:id="rId43"/>
    <p:sldId id="288" r:id="rId44"/>
    <p:sldId id="290" r:id="rId45"/>
    <p:sldId id="294" r:id="rId46"/>
    <p:sldId id="291" r:id="rId47"/>
    <p:sldId id="304" r:id="rId48"/>
    <p:sldId id="305" r:id="rId49"/>
    <p:sldId id="306" r:id="rId50"/>
    <p:sldId id="309" r:id="rId51"/>
    <p:sldId id="312" r:id="rId52"/>
    <p:sldId id="308" r:id="rId53"/>
    <p:sldId id="300" r:id="rId54"/>
    <p:sldId id="311" r:id="rId55"/>
    <p:sldId id="301" r:id="rId56"/>
    <p:sldId id="342" r:id="rId57"/>
    <p:sldId id="274" r:id="rId58"/>
    <p:sldId id="275" r:id="rId59"/>
    <p:sldId id="276" r:id="rId60"/>
    <p:sldId id="277" r:id="rId61"/>
    <p:sldId id="278" r:id="rId62"/>
    <p:sldId id="339" r:id="rId63"/>
    <p:sldId id="340" r:id="rId64"/>
    <p:sldId id="302" r:id="rId65"/>
    <p:sldId id="303" r:id="rId66"/>
    <p:sldId id="296" r:id="rId67"/>
    <p:sldId id="297" r:id="rId68"/>
    <p:sldId id="298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68150" autoAdjust="0"/>
  </p:normalViewPr>
  <p:slideViewPr>
    <p:cSldViewPr snapToGrid="0">
      <p:cViewPr varScale="1">
        <p:scale>
          <a:sx n="77" d="100"/>
          <a:sy n="77" d="100"/>
        </p:scale>
        <p:origin x="21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CAEF8-0709-42A5-B13A-1C0F64975E5E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0C66759F-031B-4F34-BA92-80F3EA885086}">
      <dgm:prSet phldrT="[텍스트]" custT="1"/>
      <dgm:spPr/>
      <dgm:t>
        <a:bodyPr/>
        <a:lstStyle/>
        <a:p>
          <a:pPr latinLnBrk="1"/>
          <a:r>
            <a:rPr lang="en-US" altLang="ko-KR" sz="2400" dirty="0"/>
            <a:t>1</a:t>
          </a:r>
          <a:r>
            <a:rPr lang="ko-KR" altLang="en-US" sz="2400" dirty="0"/>
            <a:t>주차</a:t>
          </a:r>
        </a:p>
      </dgm:t>
    </dgm:pt>
    <dgm:pt modelId="{68D71EEF-9EF0-407D-B8D2-FF246521516D}" type="parTrans" cxnId="{0A4A6347-DDEE-4EF8-8CEA-95E9A377B33D}">
      <dgm:prSet/>
      <dgm:spPr/>
      <dgm:t>
        <a:bodyPr/>
        <a:lstStyle/>
        <a:p>
          <a:pPr latinLnBrk="1"/>
          <a:endParaRPr lang="ko-KR" altLang="en-US" sz="1400"/>
        </a:p>
      </dgm:t>
    </dgm:pt>
    <dgm:pt modelId="{E7776CD9-15C4-44BE-A6C6-E09A859A8902}" type="sibTrans" cxnId="{0A4A6347-DDEE-4EF8-8CEA-95E9A377B33D}">
      <dgm:prSet/>
      <dgm:spPr/>
      <dgm:t>
        <a:bodyPr/>
        <a:lstStyle/>
        <a:p>
          <a:pPr latinLnBrk="1"/>
          <a:endParaRPr lang="ko-KR" altLang="en-US" sz="1400"/>
        </a:p>
      </dgm:t>
    </dgm:pt>
    <dgm:pt modelId="{DF728B5B-89F6-4342-B10C-18FE584AB7D4}">
      <dgm:prSet phldrT="[텍스트]" custT="1"/>
      <dgm:spPr/>
      <dgm:t>
        <a:bodyPr/>
        <a:lstStyle/>
        <a:p>
          <a:pPr latinLnBrk="1"/>
          <a:r>
            <a:rPr lang="ko-KR" altLang="en-US" sz="2400" dirty="0"/>
            <a:t>파트 분배</a:t>
          </a:r>
        </a:p>
      </dgm:t>
    </dgm:pt>
    <dgm:pt modelId="{295CA931-B2F2-4F49-94F8-BBC18B141B89}" type="parTrans" cxnId="{233E026B-6FD8-4D43-8C24-C7103C94E903}">
      <dgm:prSet/>
      <dgm:spPr/>
      <dgm:t>
        <a:bodyPr/>
        <a:lstStyle/>
        <a:p>
          <a:pPr latinLnBrk="1"/>
          <a:endParaRPr lang="ko-KR" altLang="en-US" sz="1400"/>
        </a:p>
      </dgm:t>
    </dgm:pt>
    <dgm:pt modelId="{08B143A9-5221-4445-8B0A-02F79DCFBD06}" type="sibTrans" cxnId="{233E026B-6FD8-4D43-8C24-C7103C94E903}">
      <dgm:prSet/>
      <dgm:spPr/>
      <dgm:t>
        <a:bodyPr/>
        <a:lstStyle/>
        <a:p>
          <a:pPr latinLnBrk="1"/>
          <a:endParaRPr lang="ko-KR" altLang="en-US" sz="1400"/>
        </a:p>
      </dgm:t>
    </dgm:pt>
    <dgm:pt modelId="{28A6550B-A704-452C-AF74-191690D1E7A6}">
      <dgm:prSet phldrT="[텍스트]" custT="1"/>
      <dgm:spPr/>
      <dgm:t>
        <a:bodyPr/>
        <a:lstStyle/>
        <a:p>
          <a:pPr latinLnBrk="1"/>
          <a:r>
            <a:rPr lang="en-US" altLang="ko-KR" sz="2400" dirty="0"/>
            <a:t>2</a:t>
          </a:r>
          <a:r>
            <a:rPr lang="ko-KR" altLang="en-US" sz="2400" dirty="0"/>
            <a:t>주차</a:t>
          </a:r>
        </a:p>
      </dgm:t>
    </dgm:pt>
    <dgm:pt modelId="{9D50C534-3412-4144-8A87-A34DC71485D8}" type="parTrans" cxnId="{3CD64828-9D5C-4C3F-A710-B6AD08B6D928}">
      <dgm:prSet/>
      <dgm:spPr/>
      <dgm:t>
        <a:bodyPr/>
        <a:lstStyle/>
        <a:p>
          <a:pPr latinLnBrk="1"/>
          <a:endParaRPr lang="ko-KR" altLang="en-US" sz="1400"/>
        </a:p>
      </dgm:t>
    </dgm:pt>
    <dgm:pt modelId="{94173486-9E0F-4542-B373-C1CBF1688779}" type="sibTrans" cxnId="{3CD64828-9D5C-4C3F-A710-B6AD08B6D928}">
      <dgm:prSet/>
      <dgm:spPr/>
      <dgm:t>
        <a:bodyPr/>
        <a:lstStyle/>
        <a:p>
          <a:pPr latinLnBrk="1"/>
          <a:endParaRPr lang="ko-KR" altLang="en-US" sz="1400"/>
        </a:p>
      </dgm:t>
    </dgm:pt>
    <dgm:pt modelId="{9AC3530C-4088-4AA2-8FC9-375328446B36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논문 번역</a:t>
          </a:r>
        </a:p>
      </dgm:t>
    </dgm:pt>
    <dgm:pt modelId="{8A919308-39CE-4DCD-AED9-1139818709E0}" type="parTrans" cxnId="{2A4F274A-0925-4E6A-A358-631321F29280}">
      <dgm:prSet/>
      <dgm:spPr/>
      <dgm:t>
        <a:bodyPr/>
        <a:lstStyle/>
        <a:p>
          <a:pPr latinLnBrk="1"/>
          <a:endParaRPr lang="ko-KR" altLang="en-US" sz="1400"/>
        </a:p>
      </dgm:t>
    </dgm:pt>
    <dgm:pt modelId="{97BF0A6A-9B29-45E1-8AFE-8FDA761373D4}" type="sibTrans" cxnId="{2A4F274A-0925-4E6A-A358-631321F29280}">
      <dgm:prSet/>
      <dgm:spPr/>
      <dgm:t>
        <a:bodyPr/>
        <a:lstStyle/>
        <a:p>
          <a:pPr latinLnBrk="1"/>
          <a:endParaRPr lang="ko-KR" altLang="en-US" sz="1400"/>
        </a:p>
      </dgm:t>
    </dgm:pt>
    <dgm:pt modelId="{60D7FF7F-9149-495D-A940-258D9CB49C0F}">
      <dgm:prSet phldrT="[텍스트]" custT="1"/>
      <dgm:spPr/>
      <dgm:t>
        <a:bodyPr/>
        <a:lstStyle/>
        <a:p>
          <a:pPr latinLnBrk="1"/>
          <a:r>
            <a:rPr lang="en-US" altLang="ko-KR" sz="2400" dirty="0"/>
            <a:t>3</a:t>
          </a:r>
          <a:r>
            <a:rPr lang="ko-KR" altLang="en-US" sz="2400" dirty="0"/>
            <a:t>주차</a:t>
          </a:r>
        </a:p>
      </dgm:t>
    </dgm:pt>
    <dgm:pt modelId="{CE834AEA-EFCE-4888-9F99-A780702349DF}" type="parTrans" cxnId="{0A66A2D0-EB09-4C04-9853-8526BC65E41F}">
      <dgm:prSet/>
      <dgm:spPr/>
      <dgm:t>
        <a:bodyPr/>
        <a:lstStyle/>
        <a:p>
          <a:pPr latinLnBrk="1"/>
          <a:endParaRPr lang="ko-KR" altLang="en-US" sz="1400"/>
        </a:p>
      </dgm:t>
    </dgm:pt>
    <dgm:pt modelId="{036CAAEA-C646-4081-A414-D87133F14F86}" type="sibTrans" cxnId="{0A66A2D0-EB09-4C04-9853-8526BC65E41F}">
      <dgm:prSet/>
      <dgm:spPr/>
      <dgm:t>
        <a:bodyPr/>
        <a:lstStyle/>
        <a:p>
          <a:pPr latinLnBrk="1"/>
          <a:endParaRPr lang="ko-KR" altLang="en-US" sz="1400"/>
        </a:p>
      </dgm:t>
    </dgm:pt>
    <dgm:pt modelId="{26AFA6DA-CD25-4EF6-93D8-61A1A39B773F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논문 분석</a:t>
          </a:r>
        </a:p>
      </dgm:t>
    </dgm:pt>
    <dgm:pt modelId="{4CF98A79-B561-44AA-B63A-3F1FDE9D811B}" type="parTrans" cxnId="{149B5030-D82E-4C86-849D-6BE9486EC115}">
      <dgm:prSet/>
      <dgm:spPr/>
      <dgm:t>
        <a:bodyPr/>
        <a:lstStyle/>
        <a:p>
          <a:pPr latinLnBrk="1"/>
          <a:endParaRPr lang="ko-KR" altLang="en-US" sz="1400"/>
        </a:p>
      </dgm:t>
    </dgm:pt>
    <dgm:pt modelId="{4B27D3CF-40AB-4951-ACDA-61B27B86C140}" type="sibTrans" cxnId="{149B5030-D82E-4C86-849D-6BE9486EC115}">
      <dgm:prSet/>
      <dgm:spPr/>
      <dgm:t>
        <a:bodyPr/>
        <a:lstStyle/>
        <a:p>
          <a:pPr latinLnBrk="1"/>
          <a:endParaRPr lang="ko-KR" altLang="en-US" sz="1400"/>
        </a:p>
      </dgm:t>
    </dgm:pt>
    <dgm:pt modelId="{59A00538-6D81-4B9E-B10D-2D5AE2888428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논문 번역</a:t>
          </a:r>
        </a:p>
      </dgm:t>
    </dgm:pt>
    <dgm:pt modelId="{472462BE-2003-4E39-8F44-37642534085A}" type="parTrans" cxnId="{B417638E-28D5-425E-8E5D-A5D0B86284DF}">
      <dgm:prSet/>
      <dgm:spPr/>
      <dgm:t>
        <a:bodyPr/>
        <a:lstStyle/>
        <a:p>
          <a:pPr latinLnBrk="1"/>
          <a:endParaRPr lang="ko-KR" altLang="en-US" sz="1400"/>
        </a:p>
      </dgm:t>
    </dgm:pt>
    <dgm:pt modelId="{DF669A30-8049-40A4-8E54-EC16F408C900}" type="sibTrans" cxnId="{B417638E-28D5-425E-8E5D-A5D0B86284DF}">
      <dgm:prSet/>
      <dgm:spPr/>
      <dgm:t>
        <a:bodyPr/>
        <a:lstStyle/>
        <a:p>
          <a:pPr latinLnBrk="1"/>
          <a:endParaRPr lang="ko-KR" altLang="en-US" sz="1400"/>
        </a:p>
      </dgm:t>
    </dgm:pt>
    <dgm:pt modelId="{4E0ED74D-DDF1-43DA-86C4-4E33CD3F39A3}">
      <dgm:prSet phldrT="[텍스트]" custT="1"/>
      <dgm:spPr/>
      <dgm:t>
        <a:bodyPr/>
        <a:lstStyle/>
        <a:p>
          <a:pPr latinLnBrk="1"/>
          <a:r>
            <a:rPr lang="en-US" altLang="ko-KR" sz="2400" dirty="0"/>
            <a:t>4</a:t>
          </a:r>
          <a:r>
            <a:rPr lang="ko-KR" altLang="en-US" sz="2400" dirty="0"/>
            <a:t>주차</a:t>
          </a:r>
        </a:p>
      </dgm:t>
    </dgm:pt>
    <dgm:pt modelId="{B0FC4B28-F9C5-4854-BBBD-D509C267C8F8}" type="parTrans" cxnId="{D58ABFE2-B70E-47B8-9055-BF6229AA9D10}">
      <dgm:prSet/>
      <dgm:spPr/>
      <dgm:t>
        <a:bodyPr/>
        <a:lstStyle/>
        <a:p>
          <a:pPr latinLnBrk="1"/>
          <a:endParaRPr lang="ko-KR" altLang="en-US" sz="1400"/>
        </a:p>
      </dgm:t>
    </dgm:pt>
    <dgm:pt modelId="{64B2311A-7337-4F33-8FA1-4C859215ED26}" type="sibTrans" cxnId="{D58ABFE2-B70E-47B8-9055-BF6229AA9D10}">
      <dgm:prSet/>
      <dgm:spPr/>
      <dgm:t>
        <a:bodyPr/>
        <a:lstStyle/>
        <a:p>
          <a:pPr latinLnBrk="1"/>
          <a:endParaRPr lang="ko-KR" altLang="en-US" sz="1400"/>
        </a:p>
      </dgm:t>
    </dgm:pt>
    <dgm:pt modelId="{35DC1EB9-A08A-4037-9FB5-44EBADCFEB56}">
      <dgm:prSet phldrT="[텍스트]" custT="1"/>
      <dgm:spPr/>
      <dgm:t>
        <a:bodyPr/>
        <a:lstStyle/>
        <a:p>
          <a:pPr latinLnBrk="1"/>
          <a:r>
            <a:rPr lang="en-US" altLang="ko-KR" sz="2400" dirty="0"/>
            <a:t>5</a:t>
          </a:r>
          <a:r>
            <a:rPr lang="ko-KR" altLang="en-US" sz="2400" dirty="0"/>
            <a:t>주차</a:t>
          </a:r>
        </a:p>
      </dgm:t>
    </dgm:pt>
    <dgm:pt modelId="{9EAB8A24-F859-42A3-8684-230AF58A0F55}" type="parTrans" cxnId="{C289E1A6-42EB-453B-82B2-CB59D29A1A72}">
      <dgm:prSet/>
      <dgm:spPr/>
      <dgm:t>
        <a:bodyPr/>
        <a:lstStyle/>
        <a:p>
          <a:pPr latinLnBrk="1"/>
          <a:endParaRPr lang="ko-KR" altLang="en-US" sz="1400"/>
        </a:p>
      </dgm:t>
    </dgm:pt>
    <dgm:pt modelId="{B07DEAF1-38A7-46C7-82ED-05C6F1B03A2E}" type="sibTrans" cxnId="{C289E1A6-42EB-453B-82B2-CB59D29A1A72}">
      <dgm:prSet/>
      <dgm:spPr/>
      <dgm:t>
        <a:bodyPr/>
        <a:lstStyle/>
        <a:p>
          <a:pPr latinLnBrk="1"/>
          <a:endParaRPr lang="ko-KR" altLang="en-US" sz="1400"/>
        </a:p>
      </dgm:t>
    </dgm:pt>
    <dgm:pt modelId="{AD01DCEC-C2AF-427F-A887-63B3FD466C6C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논문 분석</a:t>
          </a:r>
        </a:p>
      </dgm:t>
    </dgm:pt>
    <dgm:pt modelId="{DCFF9FFF-BDDA-4E85-AD36-E28BF8B2AF65}" type="parTrans" cxnId="{5A8B0E19-F0F5-4B3F-B701-B1BCEB52EC06}">
      <dgm:prSet/>
      <dgm:spPr/>
      <dgm:t>
        <a:bodyPr/>
        <a:lstStyle/>
        <a:p>
          <a:pPr latinLnBrk="1"/>
          <a:endParaRPr lang="ko-KR" altLang="en-US" sz="1400"/>
        </a:p>
      </dgm:t>
    </dgm:pt>
    <dgm:pt modelId="{2EB2D158-4206-474A-ABBA-730005ECBC93}" type="sibTrans" cxnId="{5A8B0E19-F0F5-4B3F-B701-B1BCEB52EC06}">
      <dgm:prSet/>
      <dgm:spPr/>
      <dgm:t>
        <a:bodyPr/>
        <a:lstStyle/>
        <a:p>
          <a:pPr latinLnBrk="1"/>
          <a:endParaRPr lang="ko-KR" altLang="en-US" sz="1400"/>
        </a:p>
      </dgm:t>
    </dgm:pt>
    <dgm:pt modelId="{A5B89D2D-4F9E-4B1D-B27F-DE9BC306EE40}">
      <dgm:prSet phldrT="[텍스트]" custT="1"/>
      <dgm:spPr/>
      <dgm:t>
        <a:bodyPr/>
        <a:lstStyle/>
        <a:p>
          <a:pPr latinLnBrk="1"/>
          <a:r>
            <a:rPr lang="ko-KR" altLang="en-US" sz="2400" dirty="0"/>
            <a:t>기술 실습</a:t>
          </a:r>
        </a:p>
      </dgm:t>
    </dgm:pt>
    <dgm:pt modelId="{410363FD-522C-4265-A76B-24AED1B3A4E2}" type="parTrans" cxnId="{2DE4B213-AFD3-4DD2-B238-B57913E33BC1}">
      <dgm:prSet/>
      <dgm:spPr/>
      <dgm:t>
        <a:bodyPr/>
        <a:lstStyle/>
        <a:p>
          <a:pPr latinLnBrk="1"/>
          <a:endParaRPr lang="ko-KR" altLang="en-US" sz="1400"/>
        </a:p>
      </dgm:t>
    </dgm:pt>
    <dgm:pt modelId="{2BD203A6-DD75-49DF-AD9A-9D357393F80C}" type="sibTrans" cxnId="{2DE4B213-AFD3-4DD2-B238-B57913E33BC1}">
      <dgm:prSet/>
      <dgm:spPr/>
      <dgm:t>
        <a:bodyPr/>
        <a:lstStyle/>
        <a:p>
          <a:pPr latinLnBrk="1"/>
          <a:endParaRPr lang="ko-KR" altLang="en-US" sz="1400"/>
        </a:p>
      </dgm:t>
    </dgm:pt>
    <dgm:pt modelId="{1391C99D-A37E-4C31-9A15-25C13D73728E}">
      <dgm:prSet phldrT="[텍스트]" custT="1"/>
      <dgm:spPr/>
      <dgm:t>
        <a:bodyPr/>
        <a:lstStyle/>
        <a:p>
          <a:pPr latinLnBrk="1"/>
          <a:r>
            <a:rPr lang="ko-KR" altLang="en-US" sz="2400" dirty="0"/>
            <a:t>총 정리</a:t>
          </a:r>
        </a:p>
      </dgm:t>
    </dgm:pt>
    <dgm:pt modelId="{07D47E9E-3EF0-46B5-9303-DFFB85666F7C}" type="parTrans" cxnId="{8909281E-68E2-48E1-84F9-162D0980B181}">
      <dgm:prSet/>
      <dgm:spPr/>
      <dgm:t>
        <a:bodyPr/>
        <a:lstStyle/>
        <a:p>
          <a:pPr latinLnBrk="1"/>
          <a:endParaRPr lang="ko-KR" altLang="en-US" sz="1400"/>
        </a:p>
      </dgm:t>
    </dgm:pt>
    <dgm:pt modelId="{82EA0B2E-71B8-4041-A05D-CA3BA8F9F94C}" type="sibTrans" cxnId="{8909281E-68E2-48E1-84F9-162D0980B181}">
      <dgm:prSet/>
      <dgm:spPr/>
      <dgm:t>
        <a:bodyPr/>
        <a:lstStyle/>
        <a:p>
          <a:pPr latinLnBrk="1"/>
          <a:endParaRPr lang="ko-KR" altLang="en-US" sz="1400"/>
        </a:p>
      </dgm:t>
    </dgm:pt>
    <dgm:pt modelId="{21B7F878-9B48-4BDF-8246-62F575AED08A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논문 해석</a:t>
          </a:r>
        </a:p>
      </dgm:t>
    </dgm:pt>
    <dgm:pt modelId="{6DCE1308-58B7-4C4A-B367-6B03ED29B08D}" type="parTrans" cxnId="{407914B1-A859-4DEE-B8B0-8608AEF10863}">
      <dgm:prSet/>
      <dgm:spPr/>
      <dgm:t>
        <a:bodyPr/>
        <a:lstStyle/>
        <a:p>
          <a:pPr latinLnBrk="1"/>
          <a:endParaRPr lang="ko-KR" altLang="en-US"/>
        </a:p>
      </dgm:t>
    </dgm:pt>
    <dgm:pt modelId="{0889B207-2645-40ED-A78D-1050A9E1D194}" type="sibTrans" cxnId="{407914B1-A859-4DEE-B8B0-8608AEF10863}">
      <dgm:prSet/>
      <dgm:spPr/>
      <dgm:t>
        <a:bodyPr/>
        <a:lstStyle/>
        <a:p>
          <a:pPr latinLnBrk="1"/>
          <a:endParaRPr lang="ko-KR" altLang="en-US"/>
        </a:p>
      </dgm:t>
    </dgm:pt>
    <dgm:pt modelId="{5F0D1319-42D6-46D9-82FA-7865660011DE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배경 지식 공부</a:t>
          </a:r>
        </a:p>
      </dgm:t>
    </dgm:pt>
    <dgm:pt modelId="{7D4FCD29-0455-4D19-A62D-E86B2F232C28}" type="parTrans" cxnId="{3A546570-9729-435A-B501-6207C72236E5}">
      <dgm:prSet/>
      <dgm:spPr/>
      <dgm:t>
        <a:bodyPr/>
        <a:lstStyle/>
        <a:p>
          <a:pPr latinLnBrk="1"/>
          <a:endParaRPr lang="ko-KR" altLang="en-US"/>
        </a:p>
      </dgm:t>
    </dgm:pt>
    <dgm:pt modelId="{28F17749-4B0F-4954-A086-456438A0E03E}" type="sibTrans" cxnId="{3A546570-9729-435A-B501-6207C72236E5}">
      <dgm:prSet/>
      <dgm:spPr/>
      <dgm:t>
        <a:bodyPr/>
        <a:lstStyle/>
        <a:p>
          <a:pPr latinLnBrk="1"/>
          <a:endParaRPr lang="ko-KR" altLang="en-US"/>
        </a:p>
      </dgm:t>
    </dgm:pt>
    <dgm:pt modelId="{8B349503-9F9F-44D0-8B66-542C4A3FDC47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발표 자료 작성</a:t>
          </a:r>
        </a:p>
      </dgm:t>
    </dgm:pt>
    <dgm:pt modelId="{66F748A3-BE8D-4EE2-B400-F091F884BD68}" type="parTrans" cxnId="{201DD69C-DB61-4BAA-B598-7B7B07D57B1F}">
      <dgm:prSet/>
      <dgm:spPr/>
      <dgm:t>
        <a:bodyPr/>
        <a:lstStyle/>
        <a:p>
          <a:pPr latinLnBrk="1"/>
          <a:endParaRPr lang="ko-KR" altLang="en-US"/>
        </a:p>
      </dgm:t>
    </dgm:pt>
    <dgm:pt modelId="{7C81CA7A-BA15-4D5F-9C3F-E3B30903A543}" type="sibTrans" cxnId="{201DD69C-DB61-4BAA-B598-7B7B07D57B1F}">
      <dgm:prSet/>
      <dgm:spPr/>
      <dgm:t>
        <a:bodyPr/>
        <a:lstStyle/>
        <a:p>
          <a:pPr latinLnBrk="1"/>
          <a:endParaRPr lang="ko-KR" altLang="en-US"/>
        </a:p>
      </dgm:t>
    </dgm:pt>
    <dgm:pt modelId="{095DB6AA-2E18-49DC-BF1F-8DD806CA6532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논문 해석</a:t>
          </a:r>
        </a:p>
      </dgm:t>
    </dgm:pt>
    <dgm:pt modelId="{D8C7E4C9-B4E2-49CA-906A-EA2106CC5253}" type="parTrans" cxnId="{646ADF77-8494-465C-BF1B-B5CD97C63801}">
      <dgm:prSet/>
      <dgm:spPr/>
      <dgm:t>
        <a:bodyPr/>
        <a:lstStyle/>
        <a:p>
          <a:pPr latinLnBrk="1"/>
          <a:endParaRPr lang="ko-KR" altLang="en-US"/>
        </a:p>
      </dgm:t>
    </dgm:pt>
    <dgm:pt modelId="{00702E30-B089-4864-A28B-C3C6E90F962C}" type="sibTrans" cxnId="{646ADF77-8494-465C-BF1B-B5CD97C63801}">
      <dgm:prSet/>
      <dgm:spPr/>
      <dgm:t>
        <a:bodyPr/>
        <a:lstStyle/>
        <a:p>
          <a:pPr latinLnBrk="1"/>
          <a:endParaRPr lang="ko-KR" altLang="en-US"/>
        </a:p>
      </dgm:t>
    </dgm:pt>
    <dgm:pt modelId="{0D43F98A-7391-427E-B522-2AB14EFC1BBB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배경 지식 공부</a:t>
          </a:r>
        </a:p>
      </dgm:t>
    </dgm:pt>
    <dgm:pt modelId="{EAE896ED-C7EF-4691-A0DC-56DEA32C80D1}" type="parTrans" cxnId="{28CD02BB-9981-48F9-A63B-82E669AE0B43}">
      <dgm:prSet/>
      <dgm:spPr/>
      <dgm:t>
        <a:bodyPr/>
        <a:lstStyle/>
        <a:p>
          <a:pPr latinLnBrk="1"/>
          <a:endParaRPr lang="ko-KR" altLang="en-US"/>
        </a:p>
      </dgm:t>
    </dgm:pt>
    <dgm:pt modelId="{49E14DA3-0448-49C2-B9D9-B2F555B9E0A4}" type="sibTrans" cxnId="{28CD02BB-9981-48F9-A63B-82E669AE0B43}">
      <dgm:prSet/>
      <dgm:spPr/>
      <dgm:t>
        <a:bodyPr/>
        <a:lstStyle/>
        <a:p>
          <a:pPr latinLnBrk="1"/>
          <a:endParaRPr lang="ko-KR" altLang="en-US"/>
        </a:p>
      </dgm:t>
    </dgm:pt>
    <dgm:pt modelId="{82FF5014-C9B2-48F6-899E-78073C7A76BA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배경 지식 공부</a:t>
          </a:r>
        </a:p>
      </dgm:t>
    </dgm:pt>
    <dgm:pt modelId="{241714B9-15BE-4D6C-BAEF-0298464369C6}" type="sibTrans" cxnId="{E5EC9208-F491-4375-8907-F539B3502687}">
      <dgm:prSet/>
      <dgm:spPr/>
      <dgm:t>
        <a:bodyPr/>
        <a:lstStyle/>
        <a:p>
          <a:pPr latinLnBrk="1"/>
          <a:endParaRPr lang="ko-KR" altLang="en-US"/>
        </a:p>
      </dgm:t>
    </dgm:pt>
    <dgm:pt modelId="{32D4E41C-0CBC-4781-BFBD-5AD293ADB0A6}" type="parTrans" cxnId="{E5EC9208-F491-4375-8907-F539B3502687}">
      <dgm:prSet/>
      <dgm:spPr/>
      <dgm:t>
        <a:bodyPr/>
        <a:lstStyle/>
        <a:p>
          <a:pPr latinLnBrk="1"/>
          <a:endParaRPr lang="ko-KR" altLang="en-US"/>
        </a:p>
      </dgm:t>
    </dgm:pt>
    <dgm:pt modelId="{67F9B615-E788-4698-8AD2-C2E59E9F7756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배경 지식 공부</a:t>
          </a:r>
        </a:p>
      </dgm:t>
    </dgm:pt>
    <dgm:pt modelId="{DC86C1C7-6DDC-4A64-91ED-EE359703854D}" type="parTrans" cxnId="{FC996889-BA83-485B-A8B5-14EB91BF2B52}">
      <dgm:prSet/>
      <dgm:spPr/>
      <dgm:t>
        <a:bodyPr/>
        <a:lstStyle/>
        <a:p>
          <a:pPr latinLnBrk="1"/>
          <a:endParaRPr lang="ko-KR" altLang="en-US"/>
        </a:p>
      </dgm:t>
    </dgm:pt>
    <dgm:pt modelId="{220629DC-A5FD-4CC6-B35A-5398CBADF486}" type="sibTrans" cxnId="{FC996889-BA83-485B-A8B5-14EB91BF2B52}">
      <dgm:prSet/>
      <dgm:spPr/>
      <dgm:t>
        <a:bodyPr/>
        <a:lstStyle/>
        <a:p>
          <a:pPr latinLnBrk="1"/>
          <a:endParaRPr lang="ko-KR" altLang="en-US"/>
        </a:p>
      </dgm:t>
    </dgm:pt>
    <dgm:pt modelId="{761C4F07-BFBB-4948-A112-229EF768B946}" type="pres">
      <dgm:prSet presAssocID="{2FCCAEF8-0709-42A5-B13A-1C0F64975E5E}" presName="Name0" presStyleCnt="0">
        <dgm:presLayoutVars>
          <dgm:dir/>
          <dgm:animLvl val="lvl"/>
          <dgm:resizeHandles val="exact"/>
        </dgm:presLayoutVars>
      </dgm:prSet>
      <dgm:spPr/>
    </dgm:pt>
    <dgm:pt modelId="{77C62EBA-6B1D-4D3D-953B-4738388AF5A5}" type="pres">
      <dgm:prSet presAssocID="{0C66759F-031B-4F34-BA92-80F3EA885086}" presName="composite" presStyleCnt="0"/>
      <dgm:spPr/>
    </dgm:pt>
    <dgm:pt modelId="{87B8357F-2829-4EFF-BED5-373BA4AEDDAB}" type="pres">
      <dgm:prSet presAssocID="{0C66759F-031B-4F34-BA92-80F3EA885086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DDD7A055-89F0-4D26-8975-F9C49302C7BF}" type="pres">
      <dgm:prSet presAssocID="{0C66759F-031B-4F34-BA92-80F3EA885086}" presName="desTx" presStyleLbl="alignAccFollowNode1" presStyleIdx="0" presStyleCnt="5" custScaleY="100000">
        <dgm:presLayoutVars>
          <dgm:bulletEnabled val="1"/>
        </dgm:presLayoutVars>
      </dgm:prSet>
      <dgm:spPr/>
    </dgm:pt>
    <dgm:pt modelId="{ED4F4F91-7672-4190-A5F4-9CE6E2DF3D3F}" type="pres">
      <dgm:prSet presAssocID="{E7776CD9-15C4-44BE-A6C6-E09A859A8902}" presName="space" presStyleCnt="0"/>
      <dgm:spPr/>
    </dgm:pt>
    <dgm:pt modelId="{E383A3E5-5816-4AA5-BA1B-812F69D1F95F}" type="pres">
      <dgm:prSet presAssocID="{28A6550B-A704-452C-AF74-191690D1E7A6}" presName="composite" presStyleCnt="0"/>
      <dgm:spPr/>
    </dgm:pt>
    <dgm:pt modelId="{5DB76284-B672-49EC-910C-02F6E229AF26}" type="pres">
      <dgm:prSet presAssocID="{28A6550B-A704-452C-AF74-191690D1E7A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EFEE0C94-489B-47B8-B94D-2B0B2D355355}" type="pres">
      <dgm:prSet presAssocID="{28A6550B-A704-452C-AF74-191690D1E7A6}" presName="desTx" presStyleLbl="alignAccFollowNode1" presStyleIdx="1" presStyleCnt="5">
        <dgm:presLayoutVars>
          <dgm:bulletEnabled val="1"/>
        </dgm:presLayoutVars>
      </dgm:prSet>
      <dgm:spPr/>
    </dgm:pt>
    <dgm:pt modelId="{0A929C42-BA3C-41A1-B2AE-0D0AB2288F43}" type="pres">
      <dgm:prSet presAssocID="{94173486-9E0F-4542-B373-C1CBF1688779}" presName="space" presStyleCnt="0"/>
      <dgm:spPr/>
    </dgm:pt>
    <dgm:pt modelId="{ADBA9DF5-E402-485A-848A-445353DEBD8A}" type="pres">
      <dgm:prSet presAssocID="{60D7FF7F-9149-495D-A940-258D9CB49C0F}" presName="composite" presStyleCnt="0"/>
      <dgm:spPr/>
    </dgm:pt>
    <dgm:pt modelId="{115DB41F-0DD4-4F0E-8400-6A9C408B8255}" type="pres">
      <dgm:prSet presAssocID="{60D7FF7F-9149-495D-A940-258D9CB49C0F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5905C141-AC9D-4AD4-8C18-24DB465F55AD}" type="pres">
      <dgm:prSet presAssocID="{60D7FF7F-9149-495D-A940-258D9CB49C0F}" presName="desTx" presStyleLbl="alignAccFollowNode1" presStyleIdx="2" presStyleCnt="5">
        <dgm:presLayoutVars>
          <dgm:bulletEnabled val="1"/>
        </dgm:presLayoutVars>
      </dgm:prSet>
      <dgm:spPr/>
    </dgm:pt>
    <dgm:pt modelId="{ADD3ABA6-E4D6-4934-B28A-C1601AD1A19F}" type="pres">
      <dgm:prSet presAssocID="{036CAAEA-C646-4081-A414-D87133F14F86}" presName="space" presStyleCnt="0"/>
      <dgm:spPr/>
    </dgm:pt>
    <dgm:pt modelId="{BF9267D4-CBA4-47F1-A716-FF1CFFEF020A}" type="pres">
      <dgm:prSet presAssocID="{4E0ED74D-DDF1-43DA-86C4-4E33CD3F39A3}" presName="composite" presStyleCnt="0"/>
      <dgm:spPr/>
    </dgm:pt>
    <dgm:pt modelId="{7B3D68D1-FE12-4F08-B219-FB6F9412282C}" type="pres">
      <dgm:prSet presAssocID="{4E0ED74D-DDF1-43DA-86C4-4E33CD3F39A3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BE4D6F0-B1E8-431F-9127-864199A89099}" type="pres">
      <dgm:prSet presAssocID="{4E0ED74D-DDF1-43DA-86C4-4E33CD3F39A3}" presName="desTx" presStyleLbl="alignAccFollowNode1" presStyleIdx="3" presStyleCnt="5">
        <dgm:presLayoutVars>
          <dgm:bulletEnabled val="1"/>
        </dgm:presLayoutVars>
      </dgm:prSet>
      <dgm:spPr/>
    </dgm:pt>
    <dgm:pt modelId="{7677D4E6-C7D4-4252-A863-ABDFBF4CFD41}" type="pres">
      <dgm:prSet presAssocID="{64B2311A-7337-4F33-8FA1-4C859215ED26}" presName="space" presStyleCnt="0"/>
      <dgm:spPr/>
    </dgm:pt>
    <dgm:pt modelId="{C62359B0-A513-447C-B365-B377016E5D3E}" type="pres">
      <dgm:prSet presAssocID="{35DC1EB9-A08A-4037-9FB5-44EBADCFEB56}" presName="composite" presStyleCnt="0"/>
      <dgm:spPr/>
    </dgm:pt>
    <dgm:pt modelId="{26131527-5DA6-4793-A7C3-AE2C1D9CEA67}" type="pres">
      <dgm:prSet presAssocID="{35DC1EB9-A08A-4037-9FB5-44EBADCFEB56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AE96029-2924-4CD0-8608-7A61682C3794}" type="pres">
      <dgm:prSet presAssocID="{35DC1EB9-A08A-4037-9FB5-44EBADCFEB56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2DD0CA01-9EA9-432B-B633-D6AA51698FDE}" type="presOf" srcId="{1391C99D-A37E-4C31-9A15-25C13D73728E}" destId="{8AE96029-2924-4CD0-8608-7A61682C3794}" srcOrd="0" destOrd="0" presId="urn:microsoft.com/office/officeart/2005/8/layout/hList1"/>
    <dgm:cxn modelId="{E5EC9208-F491-4375-8907-F539B3502687}" srcId="{60D7FF7F-9149-495D-A940-258D9CB49C0F}" destId="{82FF5014-C9B2-48F6-899E-78073C7A76BA}" srcOrd="1" destOrd="0" parTransId="{32D4E41C-0CBC-4781-BFBD-5AD293ADB0A6}" sibTransId="{241714B9-15BE-4D6C-BAEF-0298464369C6}"/>
    <dgm:cxn modelId="{2D527A0B-8D5C-446B-B8B2-FE2BE6B2252E}" type="presOf" srcId="{59A00538-6D81-4B9E-B10D-2D5AE2888428}" destId="{DDD7A055-89F0-4D26-8975-F9C49302C7BF}" srcOrd="0" destOrd="1" presId="urn:microsoft.com/office/officeart/2005/8/layout/hList1"/>
    <dgm:cxn modelId="{2DE4B213-AFD3-4DD2-B238-B57913E33BC1}" srcId="{4E0ED74D-DDF1-43DA-86C4-4E33CD3F39A3}" destId="{A5B89D2D-4F9E-4B1D-B27F-DE9BC306EE40}" srcOrd="1" destOrd="0" parTransId="{410363FD-522C-4265-A76B-24AED1B3A4E2}" sibTransId="{2BD203A6-DD75-49DF-AD9A-9D357393F80C}"/>
    <dgm:cxn modelId="{5A8B0E19-F0F5-4B3F-B701-B1BCEB52EC06}" srcId="{4E0ED74D-DDF1-43DA-86C4-4E33CD3F39A3}" destId="{AD01DCEC-C2AF-427F-A887-63B3FD466C6C}" srcOrd="0" destOrd="0" parTransId="{DCFF9FFF-BDDA-4E85-AD36-E28BF8B2AF65}" sibTransId="{2EB2D158-4206-474A-ABBA-730005ECBC93}"/>
    <dgm:cxn modelId="{8909281E-68E2-48E1-84F9-162D0980B181}" srcId="{35DC1EB9-A08A-4037-9FB5-44EBADCFEB56}" destId="{1391C99D-A37E-4C31-9A15-25C13D73728E}" srcOrd="0" destOrd="0" parTransId="{07D47E9E-3EF0-46B5-9303-DFFB85666F7C}" sibTransId="{82EA0B2E-71B8-4041-A05D-CA3BA8F9F94C}"/>
    <dgm:cxn modelId="{3CD64828-9D5C-4C3F-A710-B6AD08B6D928}" srcId="{2FCCAEF8-0709-42A5-B13A-1C0F64975E5E}" destId="{28A6550B-A704-452C-AF74-191690D1E7A6}" srcOrd="1" destOrd="0" parTransId="{9D50C534-3412-4144-8A87-A34DC71485D8}" sibTransId="{94173486-9E0F-4542-B373-C1CBF1688779}"/>
    <dgm:cxn modelId="{149B5030-D82E-4C86-849D-6BE9486EC115}" srcId="{60D7FF7F-9149-495D-A940-258D9CB49C0F}" destId="{26AFA6DA-CD25-4EF6-93D8-61A1A39B773F}" srcOrd="0" destOrd="0" parTransId="{4CF98A79-B561-44AA-B63A-3F1FDE9D811B}" sibTransId="{4B27D3CF-40AB-4951-ACDA-61B27B86C140}"/>
    <dgm:cxn modelId="{C1B57731-F3E7-4A1A-9E58-DCD20B3C323E}" type="presOf" srcId="{A5B89D2D-4F9E-4B1D-B27F-DE9BC306EE40}" destId="{6BE4D6F0-B1E8-431F-9127-864199A89099}" srcOrd="0" destOrd="1" presId="urn:microsoft.com/office/officeart/2005/8/layout/hList1"/>
    <dgm:cxn modelId="{20A9F534-53E8-417D-AF8F-C6D409517AA5}" type="presOf" srcId="{0D43F98A-7391-427E-B522-2AB14EFC1BBB}" destId="{EFEE0C94-489B-47B8-B94D-2B0B2D355355}" srcOrd="0" destOrd="2" presId="urn:microsoft.com/office/officeart/2005/8/layout/hList1"/>
    <dgm:cxn modelId="{923FA842-3351-4C14-A66F-DABC12C509C2}" type="presOf" srcId="{9AC3530C-4088-4AA2-8FC9-375328446B36}" destId="{EFEE0C94-489B-47B8-B94D-2B0B2D355355}" srcOrd="0" destOrd="0" presId="urn:microsoft.com/office/officeart/2005/8/layout/hList1"/>
    <dgm:cxn modelId="{0A4A6347-DDEE-4EF8-8CEA-95E9A377B33D}" srcId="{2FCCAEF8-0709-42A5-B13A-1C0F64975E5E}" destId="{0C66759F-031B-4F34-BA92-80F3EA885086}" srcOrd="0" destOrd="0" parTransId="{68D71EEF-9EF0-407D-B8D2-FF246521516D}" sibTransId="{E7776CD9-15C4-44BE-A6C6-E09A859A8902}"/>
    <dgm:cxn modelId="{9DA4F869-70BE-475F-8BB9-723BEBA0954F}" type="presOf" srcId="{60D7FF7F-9149-495D-A940-258D9CB49C0F}" destId="{115DB41F-0DD4-4F0E-8400-6A9C408B8255}" srcOrd="0" destOrd="0" presId="urn:microsoft.com/office/officeart/2005/8/layout/hList1"/>
    <dgm:cxn modelId="{2A4F274A-0925-4E6A-A358-631321F29280}" srcId="{28A6550B-A704-452C-AF74-191690D1E7A6}" destId="{9AC3530C-4088-4AA2-8FC9-375328446B36}" srcOrd="0" destOrd="0" parTransId="{8A919308-39CE-4DCD-AED9-1139818709E0}" sibTransId="{97BF0A6A-9B29-45E1-8AFE-8FDA761373D4}"/>
    <dgm:cxn modelId="{233E026B-6FD8-4D43-8C24-C7103C94E903}" srcId="{0C66759F-031B-4F34-BA92-80F3EA885086}" destId="{DF728B5B-89F6-4342-B10C-18FE584AB7D4}" srcOrd="0" destOrd="0" parTransId="{295CA931-B2F2-4F49-94F8-BBC18B141B89}" sibTransId="{08B143A9-5221-4445-8B0A-02F79DCFBD06}"/>
    <dgm:cxn modelId="{F14AE26C-023D-406B-BEEB-AFA6C3F1EC51}" type="presOf" srcId="{5F0D1319-42D6-46D9-82FA-7865660011DE}" destId="{6BE4D6F0-B1E8-431F-9127-864199A89099}" srcOrd="0" destOrd="2" presId="urn:microsoft.com/office/officeart/2005/8/layout/hList1"/>
    <dgm:cxn modelId="{3A546570-9729-435A-B501-6207C72236E5}" srcId="{4E0ED74D-DDF1-43DA-86C4-4E33CD3F39A3}" destId="{5F0D1319-42D6-46D9-82FA-7865660011DE}" srcOrd="2" destOrd="0" parTransId="{7D4FCD29-0455-4D19-A62D-E86B2F232C28}" sibTransId="{28F17749-4B0F-4954-A086-456438A0E03E}"/>
    <dgm:cxn modelId="{EBAF1276-8B60-4457-AEDE-A73FD99EEA9B}" type="presOf" srcId="{8B349503-9F9F-44D0-8B66-542C4A3FDC47}" destId="{6BE4D6F0-B1E8-431F-9127-864199A89099}" srcOrd="0" destOrd="3" presId="urn:microsoft.com/office/officeart/2005/8/layout/hList1"/>
    <dgm:cxn modelId="{646ADF77-8494-465C-BF1B-B5CD97C63801}" srcId="{0C66759F-031B-4F34-BA92-80F3EA885086}" destId="{095DB6AA-2E18-49DC-BF1F-8DD806CA6532}" srcOrd="2" destOrd="0" parTransId="{D8C7E4C9-B4E2-49CA-906A-EA2106CC5253}" sibTransId="{00702E30-B089-4864-A28B-C3C6E90F962C}"/>
    <dgm:cxn modelId="{6398257C-E468-4759-B35F-8E3A815F1224}" type="presOf" srcId="{095DB6AA-2E18-49DC-BF1F-8DD806CA6532}" destId="{DDD7A055-89F0-4D26-8975-F9C49302C7BF}" srcOrd="0" destOrd="2" presId="urn:microsoft.com/office/officeart/2005/8/layout/hList1"/>
    <dgm:cxn modelId="{FC996889-BA83-485B-A8B5-14EB91BF2B52}" srcId="{35DC1EB9-A08A-4037-9FB5-44EBADCFEB56}" destId="{67F9B615-E788-4698-8AD2-C2E59E9F7756}" srcOrd="1" destOrd="0" parTransId="{DC86C1C7-6DDC-4A64-91ED-EE359703854D}" sibTransId="{220629DC-A5FD-4CC6-B35A-5398CBADF486}"/>
    <dgm:cxn modelId="{B417638E-28D5-425E-8E5D-A5D0B86284DF}" srcId="{0C66759F-031B-4F34-BA92-80F3EA885086}" destId="{59A00538-6D81-4B9E-B10D-2D5AE2888428}" srcOrd="1" destOrd="0" parTransId="{472462BE-2003-4E39-8F44-37642534085A}" sibTransId="{DF669A30-8049-40A4-8E54-EC16F408C900}"/>
    <dgm:cxn modelId="{411E8295-A644-4E2A-B120-831F0B95C21C}" type="presOf" srcId="{67F9B615-E788-4698-8AD2-C2E59E9F7756}" destId="{8AE96029-2924-4CD0-8608-7A61682C3794}" srcOrd="0" destOrd="1" presId="urn:microsoft.com/office/officeart/2005/8/layout/hList1"/>
    <dgm:cxn modelId="{6108DB96-1D05-4D5C-8536-83A02E3C4FA4}" type="presOf" srcId="{2FCCAEF8-0709-42A5-B13A-1C0F64975E5E}" destId="{761C4F07-BFBB-4948-A112-229EF768B946}" srcOrd="0" destOrd="0" presId="urn:microsoft.com/office/officeart/2005/8/layout/hList1"/>
    <dgm:cxn modelId="{201DD69C-DB61-4BAA-B598-7B7B07D57B1F}" srcId="{4E0ED74D-DDF1-43DA-86C4-4E33CD3F39A3}" destId="{8B349503-9F9F-44D0-8B66-542C4A3FDC47}" srcOrd="3" destOrd="0" parTransId="{66F748A3-BE8D-4EE2-B400-F091F884BD68}" sibTransId="{7C81CA7A-BA15-4D5F-9C3F-E3B30903A543}"/>
    <dgm:cxn modelId="{BBAB1A9D-AFB2-43ED-95C0-01D1E663AAEF}" type="presOf" srcId="{26AFA6DA-CD25-4EF6-93D8-61A1A39B773F}" destId="{5905C141-AC9D-4AD4-8C18-24DB465F55AD}" srcOrd="0" destOrd="0" presId="urn:microsoft.com/office/officeart/2005/8/layout/hList1"/>
    <dgm:cxn modelId="{D58360A0-FECB-4B18-AEC1-CAEAB1BB6EE8}" type="presOf" srcId="{21B7F878-9B48-4BDF-8246-62F575AED08A}" destId="{EFEE0C94-489B-47B8-B94D-2B0B2D355355}" srcOrd="0" destOrd="1" presId="urn:microsoft.com/office/officeart/2005/8/layout/hList1"/>
    <dgm:cxn modelId="{C289E1A6-42EB-453B-82B2-CB59D29A1A72}" srcId="{2FCCAEF8-0709-42A5-B13A-1C0F64975E5E}" destId="{35DC1EB9-A08A-4037-9FB5-44EBADCFEB56}" srcOrd="4" destOrd="0" parTransId="{9EAB8A24-F859-42A3-8684-230AF58A0F55}" sibTransId="{B07DEAF1-38A7-46C7-82ED-05C6F1B03A2E}"/>
    <dgm:cxn modelId="{280649AE-3776-4437-A827-1A69653DAD70}" type="presOf" srcId="{DF728B5B-89F6-4342-B10C-18FE584AB7D4}" destId="{DDD7A055-89F0-4D26-8975-F9C49302C7BF}" srcOrd="0" destOrd="0" presId="urn:microsoft.com/office/officeart/2005/8/layout/hList1"/>
    <dgm:cxn modelId="{407914B1-A859-4DEE-B8B0-8608AEF10863}" srcId="{28A6550B-A704-452C-AF74-191690D1E7A6}" destId="{21B7F878-9B48-4BDF-8246-62F575AED08A}" srcOrd="1" destOrd="0" parTransId="{6DCE1308-58B7-4C4A-B367-6B03ED29B08D}" sibTransId="{0889B207-2645-40ED-A78D-1050A9E1D194}"/>
    <dgm:cxn modelId="{DB40C4B5-2336-405F-A7D6-F9262236F312}" type="presOf" srcId="{0C66759F-031B-4F34-BA92-80F3EA885086}" destId="{87B8357F-2829-4EFF-BED5-373BA4AEDDAB}" srcOrd="0" destOrd="0" presId="urn:microsoft.com/office/officeart/2005/8/layout/hList1"/>
    <dgm:cxn modelId="{28CD02BB-9981-48F9-A63B-82E669AE0B43}" srcId="{28A6550B-A704-452C-AF74-191690D1E7A6}" destId="{0D43F98A-7391-427E-B522-2AB14EFC1BBB}" srcOrd="2" destOrd="0" parTransId="{EAE896ED-C7EF-4691-A0DC-56DEA32C80D1}" sibTransId="{49E14DA3-0448-49C2-B9D9-B2F555B9E0A4}"/>
    <dgm:cxn modelId="{8295C1C3-56E6-49DF-9A7B-B3052AD42689}" type="presOf" srcId="{28A6550B-A704-452C-AF74-191690D1E7A6}" destId="{5DB76284-B672-49EC-910C-02F6E229AF26}" srcOrd="0" destOrd="0" presId="urn:microsoft.com/office/officeart/2005/8/layout/hList1"/>
    <dgm:cxn modelId="{38D92DCE-782A-4809-8AA9-74B722F2B6B7}" type="presOf" srcId="{4E0ED74D-DDF1-43DA-86C4-4E33CD3F39A3}" destId="{7B3D68D1-FE12-4F08-B219-FB6F9412282C}" srcOrd="0" destOrd="0" presId="urn:microsoft.com/office/officeart/2005/8/layout/hList1"/>
    <dgm:cxn modelId="{0A66A2D0-EB09-4C04-9853-8526BC65E41F}" srcId="{2FCCAEF8-0709-42A5-B13A-1C0F64975E5E}" destId="{60D7FF7F-9149-495D-A940-258D9CB49C0F}" srcOrd="2" destOrd="0" parTransId="{CE834AEA-EFCE-4888-9F99-A780702349DF}" sibTransId="{036CAAEA-C646-4081-A414-D87133F14F86}"/>
    <dgm:cxn modelId="{2C3A8FD2-E6B5-44BF-8982-4932D8EEF170}" type="presOf" srcId="{82FF5014-C9B2-48F6-899E-78073C7A76BA}" destId="{5905C141-AC9D-4AD4-8C18-24DB465F55AD}" srcOrd="0" destOrd="1" presId="urn:microsoft.com/office/officeart/2005/8/layout/hList1"/>
    <dgm:cxn modelId="{261347DB-81BB-41D8-A956-1F475BCB1B94}" type="presOf" srcId="{35DC1EB9-A08A-4037-9FB5-44EBADCFEB56}" destId="{26131527-5DA6-4793-A7C3-AE2C1D9CEA67}" srcOrd="0" destOrd="0" presId="urn:microsoft.com/office/officeart/2005/8/layout/hList1"/>
    <dgm:cxn modelId="{D58ABFE2-B70E-47B8-9055-BF6229AA9D10}" srcId="{2FCCAEF8-0709-42A5-B13A-1C0F64975E5E}" destId="{4E0ED74D-DDF1-43DA-86C4-4E33CD3F39A3}" srcOrd="3" destOrd="0" parTransId="{B0FC4B28-F9C5-4854-BBBD-D509C267C8F8}" sibTransId="{64B2311A-7337-4F33-8FA1-4C859215ED26}"/>
    <dgm:cxn modelId="{6A8C07F2-4430-43FE-87CF-21C6F7443C41}" type="presOf" srcId="{AD01DCEC-C2AF-427F-A887-63B3FD466C6C}" destId="{6BE4D6F0-B1E8-431F-9127-864199A89099}" srcOrd="0" destOrd="0" presId="urn:microsoft.com/office/officeart/2005/8/layout/hList1"/>
    <dgm:cxn modelId="{FAB3F0D9-A331-4BE2-BF5D-CA3B24044CA0}" type="presParOf" srcId="{761C4F07-BFBB-4948-A112-229EF768B946}" destId="{77C62EBA-6B1D-4D3D-953B-4738388AF5A5}" srcOrd="0" destOrd="0" presId="urn:microsoft.com/office/officeart/2005/8/layout/hList1"/>
    <dgm:cxn modelId="{31CEB0DC-C7AF-409C-8E1A-F0E874020356}" type="presParOf" srcId="{77C62EBA-6B1D-4D3D-953B-4738388AF5A5}" destId="{87B8357F-2829-4EFF-BED5-373BA4AEDDAB}" srcOrd="0" destOrd="0" presId="urn:microsoft.com/office/officeart/2005/8/layout/hList1"/>
    <dgm:cxn modelId="{DA858B7A-9CE5-454C-A2B2-B0692B597488}" type="presParOf" srcId="{77C62EBA-6B1D-4D3D-953B-4738388AF5A5}" destId="{DDD7A055-89F0-4D26-8975-F9C49302C7BF}" srcOrd="1" destOrd="0" presId="urn:microsoft.com/office/officeart/2005/8/layout/hList1"/>
    <dgm:cxn modelId="{0C7A3F45-2B6A-4F7A-A0F9-206D18BA73CA}" type="presParOf" srcId="{761C4F07-BFBB-4948-A112-229EF768B946}" destId="{ED4F4F91-7672-4190-A5F4-9CE6E2DF3D3F}" srcOrd="1" destOrd="0" presId="urn:microsoft.com/office/officeart/2005/8/layout/hList1"/>
    <dgm:cxn modelId="{78A6FB6C-264C-45DF-BDA0-AF7B05E62038}" type="presParOf" srcId="{761C4F07-BFBB-4948-A112-229EF768B946}" destId="{E383A3E5-5816-4AA5-BA1B-812F69D1F95F}" srcOrd="2" destOrd="0" presId="urn:microsoft.com/office/officeart/2005/8/layout/hList1"/>
    <dgm:cxn modelId="{71986480-2B5B-4F8F-B426-C3091F219575}" type="presParOf" srcId="{E383A3E5-5816-4AA5-BA1B-812F69D1F95F}" destId="{5DB76284-B672-49EC-910C-02F6E229AF26}" srcOrd="0" destOrd="0" presId="urn:microsoft.com/office/officeart/2005/8/layout/hList1"/>
    <dgm:cxn modelId="{5ED9168D-5048-410B-8D12-0042F963F26A}" type="presParOf" srcId="{E383A3E5-5816-4AA5-BA1B-812F69D1F95F}" destId="{EFEE0C94-489B-47B8-B94D-2B0B2D355355}" srcOrd="1" destOrd="0" presId="urn:microsoft.com/office/officeart/2005/8/layout/hList1"/>
    <dgm:cxn modelId="{0CD7CF4B-EA04-4500-A2CB-97CA9C9F7FC8}" type="presParOf" srcId="{761C4F07-BFBB-4948-A112-229EF768B946}" destId="{0A929C42-BA3C-41A1-B2AE-0D0AB2288F43}" srcOrd="3" destOrd="0" presId="urn:microsoft.com/office/officeart/2005/8/layout/hList1"/>
    <dgm:cxn modelId="{D68BA70D-8EC8-4B01-9D2E-58C1631A65F9}" type="presParOf" srcId="{761C4F07-BFBB-4948-A112-229EF768B946}" destId="{ADBA9DF5-E402-485A-848A-445353DEBD8A}" srcOrd="4" destOrd="0" presId="urn:microsoft.com/office/officeart/2005/8/layout/hList1"/>
    <dgm:cxn modelId="{AD1F90B1-12BC-4788-863E-8235FCF8869A}" type="presParOf" srcId="{ADBA9DF5-E402-485A-848A-445353DEBD8A}" destId="{115DB41F-0DD4-4F0E-8400-6A9C408B8255}" srcOrd="0" destOrd="0" presId="urn:microsoft.com/office/officeart/2005/8/layout/hList1"/>
    <dgm:cxn modelId="{AE8220B6-E075-44BA-819E-E41B0BD0E63A}" type="presParOf" srcId="{ADBA9DF5-E402-485A-848A-445353DEBD8A}" destId="{5905C141-AC9D-4AD4-8C18-24DB465F55AD}" srcOrd="1" destOrd="0" presId="urn:microsoft.com/office/officeart/2005/8/layout/hList1"/>
    <dgm:cxn modelId="{87533287-FB8C-4997-8E08-F27676A13E99}" type="presParOf" srcId="{761C4F07-BFBB-4948-A112-229EF768B946}" destId="{ADD3ABA6-E4D6-4934-B28A-C1601AD1A19F}" srcOrd="5" destOrd="0" presId="urn:microsoft.com/office/officeart/2005/8/layout/hList1"/>
    <dgm:cxn modelId="{14A2CB14-0B9D-48C7-B0C4-4F6675B7777A}" type="presParOf" srcId="{761C4F07-BFBB-4948-A112-229EF768B946}" destId="{BF9267D4-CBA4-47F1-A716-FF1CFFEF020A}" srcOrd="6" destOrd="0" presId="urn:microsoft.com/office/officeart/2005/8/layout/hList1"/>
    <dgm:cxn modelId="{B791B65F-E40C-4D34-8E86-F4DB2CD87A18}" type="presParOf" srcId="{BF9267D4-CBA4-47F1-A716-FF1CFFEF020A}" destId="{7B3D68D1-FE12-4F08-B219-FB6F9412282C}" srcOrd="0" destOrd="0" presId="urn:microsoft.com/office/officeart/2005/8/layout/hList1"/>
    <dgm:cxn modelId="{0D19834C-D7E7-4293-9DA7-6F65DCC32925}" type="presParOf" srcId="{BF9267D4-CBA4-47F1-A716-FF1CFFEF020A}" destId="{6BE4D6F0-B1E8-431F-9127-864199A89099}" srcOrd="1" destOrd="0" presId="urn:microsoft.com/office/officeart/2005/8/layout/hList1"/>
    <dgm:cxn modelId="{8E18D9D4-0AE4-4876-B8A9-049B33CDB187}" type="presParOf" srcId="{761C4F07-BFBB-4948-A112-229EF768B946}" destId="{7677D4E6-C7D4-4252-A863-ABDFBF4CFD41}" srcOrd="7" destOrd="0" presId="urn:microsoft.com/office/officeart/2005/8/layout/hList1"/>
    <dgm:cxn modelId="{93B8C79D-1913-4E95-9F8F-965BF43F46B1}" type="presParOf" srcId="{761C4F07-BFBB-4948-A112-229EF768B946}" destId="{C62359B0-A513-447C-B365-B377016E5D3E}" srcOrd="8" destOrd="0" presId="urn:microsoft.com/office/officeart/2005/8/layout/hList1"/>
    <dgm:cxn modelId="{F0F07906-41C2-4331-99BD-9D79E0B84EA6}" type="presParOf" srcId="{C62359B0-A513-447C-B365-B377016E5D3E}" destId="{26131527-5DA6-4793-A7C3-AE2C1D9CEA67}" srcOrd="0" destOrd="0" presId="urn:microsoft.com/office/officeart/2005/8/layout/hList1"/>
    <dgm:cxn modelId="{68F9B592-03B7-4798-9BC1-605E829C4927}" type="presParOf" srcId="{C62359B0-A513-447C-B365-B377016E5D3E}" destId="{8AE96029-2924-4CD0-8608-7A61682C379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CAEF8-0709-42A5-B13A-1C0F64975E5E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761C4F07-BFBB-4948-A112-229EF768B946}" type="pres">
      <dgm:prSet presAssocID="{2FCCAEF8-0709-42A5-B13A-1C0F64975E5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9FF6E273-B168-4108-9CBA-DC96E56A98FB}" type="presOf" srcId="{2FCCAEF8-0709-42A5-B13A-1C0F64975E5E}" destId="{761C4F07-BFBB-4948-A112-229EF768B946}" srcOrd="0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6928CD-6BAE-40B6-9C8A-6978E10F821C}" type="doc">
      <dgm:prSet loTypeId="urn:microsoft.com/office/officeart/2005/8/layout/hList6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F583F700-B43B-49CD-B512-50264E820227}">
      <dgm:prSet phldrT="[텍스트]" custT="1"/>
      <dgm:spPr/>
      <dgm:t>
        <a:bodyPr/>
        <a:lstStyle/>
        <a:p>
          <a:pPr algn="ctr" latinLnBrk="1"/>
          <a:r>
            <a:rPr lang="ko-KR" altLang="en-US" sz="2400" b="1" dirty="0"/>
            <a:t>주요 논문</a:t>
          </a:r>
        </a:p>
      </dgm:t>
    </dgm:pt>
    <dgm:pt modelId="{82D53416-EF70-4BE3-A513-BB1693D93231}" type="parTrans" cxnId="{D2BFF807-D901-43E3-B2F3-5A3B930B20F1}">
      <dgm:prSet/>
      <dgm:spPr/>
      <dgm:t>
        <a:bodyPr/>
        <a:lstStyle/>
        <a:p>
          <a:pPr latinLnBrk="1"/>
          <a:endParaRPr lang="ko-KR" altLang="en-US"/>
        </a:p>
      </dgm:t>
    </dgm:pt>
    <dgm:pt modelId="{C0DF7465-3E36-4958-A41A-35A52BFB2495}" type="sibTrans" cxnId="{D2BFF807-D901-43E3-B2F3-5A3B930B20F1}">
      <dgm:prSet/>
      <dgm:spPr/>
      <dgm:t>
        <a:bodyPr/>
        <a:lstStyle/>
        <a:p>
          <a:pPr latinLnBrk="1"/>
          <a:endParaRPr lang="ko-KR" altLang="en-US"/>
        </a:p>
      </dgm:t>
    </dgm:pt>
    <dgm:pt modelId="{164B36A4-F2CC-405C-B510-DFF51E1BE2E7}">
      <dgm:prSet phldrT="[텍스트]" custT="1"/>
      <dgm:spPr/>
      <dgm:t>
        <a:bodyPr/>
        <a:lstStyle/>
        <a:p>
          <a:pPr algn="l" latinLnBrk="1"/>
          <a:r>
            <a:rPr lang="en-US" altLang="en-US" sz="1600" dirty="0"/>
            <a:t>Network-based ML and graph theory algorithms for Precision oncology</a:t>
          </a:r>
          <a:endParaRPr lang="ko-KR" altLang="en-US" sz="1600" dirty="0"/>
        </a:p>
      </dgm:t>
    </dgm:pt>
    <dgm:pt modelId="{45AEB02D-9870-4939-9D63-FA1533B8797A}" type="parTrans" cxnId="{3B04F495-0185-418C-BBEE-CE01E1D30CCB}">
      <dgm:prSet/>
      <dgm:spPr/>
      <dgm:t>
        <a:bodyPr/>
        <a:lstStyle/>
        <a:p>
          <a:pPr latinLnBrk="1"/>
          <a:endParaRPr lang="ko-KR" altLang="en-US"/>
        </a:p>
      </dgm:t>
    </dgm:pt>
    <dgm:pt modelId="{E11F73A9-8BC8-482D-942A-AA0A16359D06}" type="sibTrans" cxnId="{3B04F495-0185-418C-BBEE-CE01E1D30CCB}">
      <dgm:prSet/>
      <dgm:spPr/>
      <dgm:t>
        <a:bodyPr/>
        <a:lstStyle/>
        <a:p>
          <a:pPr latinLnBrk="1"/>
          <a:endParaRPr lang="ko-KR" altLang="en-US"/>
        </a:p>
      </dgm:t>
    </dgm:pt>
    <dgm:pt modelId="{DCBC5D96-CDFE-4D41-8DDC-C4F42CE052E0}">
      <dgm:prSet phldrT="[텍스트]" custT="1"/>
      <dgm:spPr/>
      <dgm:t>
        <a:bodyPr/>
        <a:lstStyle/>
        <a:p>
          <a:pPr algn="l" latinLnBrk="1"/>
          <a:r>
            <a:rPr lang="en-US" altLang="en-US" sz="1600" dirty="0"/>
            <a:t>TextMining4Bioinformatics-usingBioMedical Literature</a:t>
          </a:r>
          <a:endParaRPr lang="ko-KR" altLang="en-US" sz="1600" dirty="0"/>
        </a:p>
      </dgm:t>
    </dgm:pt>
    <dgm:pt modelId="{E4C86A95-718D-458A-BBC7-1B187AA7D083}" type="parTrans" cxnId="{A8F9E644-5376-450D-B423-B4684A1B2D4A}">
      <dgm:prSet/>
      <dgm:spPr/>
      <dgm:t>
        <a:bodyPr/>
        <a:lstStyle/>
        <a:p>
          <a:pPr latinLnBrk="1"/>
          <a:endParaRPr lang="ko-KR" altLang="en-US"/>
        </a:p>
      </dgm:t>
    </dgm:pt>
    <dgm:pt modelId="{2EC0FDD4-70C6-4735-B392-325401C3421D}" type="sibTrans" cxnId="{A8F9E644-5376-450D-B423-B4684A1B2D4A}">
      <dgm:prSet/>
      <dgm:spPr/>
      <dgm:t>
        <a:bodyPr/>
        <a:lstStyle/>
        <a:p>
          <a:pPr latinLnBrk="1"/>
          <a:endParaRPr lang="ko-KR" altLang="en-US"/>
        </a:p>
      </dgm:t>
    </dgm:pt>
    <dgm:pt modelId="{F3549552-FD82-4ADF-A7CC-B10D9E2DEE6A}">
      <dgm:prSet phldrT="[텍스트]" custT="1"/>
      <dgm:spPr/>
      <dgm:t>
        <a:bodyPr/>
        <a:lstStyle/>
        <a:p>
          <a:pPr algn="ctr" latinLnBrk="1"/>
          <a:r>
            <a:rPr lang="ko-KR" altLang="en-US" sz="2400" b="1" dirty="0"/>
            <a:t>보조 논문</a:t>
          </a:r>
        </a:p>
      </dgm:t>
    </dgm:pt>
    <dgm:pt modelId="{516BE95F-A4D3-43EF-AB0E-35AD1090C336}" type="parTrans" cxnId="{835D41BA-3F1E-4EAC-A777-9FF0DE5C9954}">
      <dgm:prSet/>
      <dgm:spPr/>
      <dgm:t>
        <a:bodyPr/>
        <a:lstStyle/>
        <a:p>
          <a:pPr latinLnBrk="1"/>
          <a:endParaRPr lang="ko-KR" altLang="en-US"/>
        </a:p>
      </dgm:t>
    </dgm:pt>
    <dgm:pt modelId="{3DC52FC0-D64A-488A-B6F5-1BBB77046AE0}" type="sibTrans" cxnId="{835D41BA-3F1E-4EAC-A777-9FF0DE5C9954}">
      <dgm:prSet/>
      <dgm:spPr/>
      <dgm:t>
        <a:bodyPr/>
        <a:lstStyle/>
        <a:p>
          <a:pPr latinLnBrk="1"/>
          <a:endParaRPr lang="ko-KR" altLang="en-US"/>
        </a:p>
      </dgm:t>
    </dgm:pt>
    <dgm:pt modelId="{7937F43F-F23A-407E-B2DD-548331E5A8F5}">
      <dgm:prSet phldrT="[텍스트]" custT="1"/>
      <dgm:spPr/>
      <dgm:t>
        <a:bodyPr/>
        <a:lstStyle/>
        <a:p>
          <a:pPr algn="l" latinLnBrk="1"/>
          <a:r>
            <a:rPr lang="en-US" altLang="en-US" sz="1400" dirty="0"/>
            <a:t>Navigating the functional landscape of transcription factors via non-negative tensor factorization analysis of </a:t>
          </a:r>
          <a:r>
            <a:rPr lang="en-US" altLang="en-US" sz="1400" dirty="0" err="1"/>
            <a:t>medline</a:t>
          </a:r>
          <a:r>
            <a:rPr lang="en-US" altLang="en-US" sz="1400" dirty="0"/>
            <a:t> abstracts</a:t>
          </a:r>
          <a:endParaRPr lang="ko-KR" altLang="en-US" sz="1400" dirty="0"/>
        </a:p>
      </dgm:t>
    </dgm:pt>
    <dgm:pt modelId="{C81BAA2F-A9A1-4561-9070-7CE7182F7432}" type="parTrans" cxnId="{9CB94F96-8092-44C4-9A67-67F2B95A67C2}">
      <dgm:prSet/>
      <dgm:spPr/>
      <dgm:t>
        <a:bodyPr/>
        <a:lstStyle/>
        <a:p>
          <a:pPr latinLnBrk="1"/>
          <a:endParaRPr lang="ko-KR" altLang="en-US"/>
        </a:p>
      </dgm:t>
    </dgm:pt>
    <dgm:pt modelId="{7D804CF3-534B-41F9-8990-BB53B4DDB9D3}" type="sibTrans" cxnId="{9CB94F96-8092-44C4-9A67-67F2B95A67C2}">
      <dgm:prSet/>
      <dgm:spPr/>
      <dgm:t>
        <a:bodyPr/>
        <a:lstStyle/>
        <a:p>
          <a:pPr latinLnBrk="1"/>
          <a:endParaRPr lang="ko-KR" altLang="en-US"/>
        </a:p>
      </dgm:t>
    </dgm:pt>
    <dgm:pt modelId="{D287B056-2E76-4130-AC53-2837ECAAE8F9}">
      <dgm:prSet phldrT="[텍스트]" custT="1"/>
      <dgm:spPr/>
      <dgm:t>
        <a:bodyPr/>
        <a:lstStyle/>
        <a:p>
          <a:pPr algn="l" latinLnBrk="1"/>
          <a:r>
            <a:rPr lang="en-US" altLang="ko-KR" sz="1400" dirty="0"/>
            <a:t>Tensor Factorization towards Precision Medicine </a:t>
          </a:r>
          <a:endParaRPr lang="ko-KR" altLang="en-US" sz="1400" dirty="0"/>
        </a:p>
      </dgm:t>
    </dgm:pt>
    <dgm:pt modelId="{C89F64B3-9546-4B0B-B0E4-151FAD06FBA0}" type="parTrans" cxnId="{A04F76AA-653C-4FEC-A4C5-7BD6576CE3E5}">
      <dgm:prSet/>
      <dgm:spPr/>
      <dgm:t>
        <a:bodyPr/>
        <a:lstStyle/>
        <a:p>
          <a:pPr latinLnBrk="1"/>
          <a:endParaRPr lang="ko-KR" altLang="en-US"/>
        </a:p>
      </dgm:t>
    </dgm:pt>
    <dgm:pt modelId="{52804992-D034-41A4-9FFE-179E4A3002C8}" type="sibTrans" cxnId="{A04F76AA-653C-4FEC-A4C5-7BD6576CE3E5}">
      <dgm:prSet/>
      <dgm:spPr/>
      <dgm:t>
        <a:bodyPr/>
        <a:lstStyle/>
        <a:p>
          <a:pPr latinLnBrk="1"/>
          <a:endParaRPr lang="ko-KR" altLang="en-US"/>
        </a:p>
      </dgm:t>
    </dgm:pt>
    <dgm:pt modelId="{4C68F20F-938E-428C-A6B4-A7494C40D0A5}">
      <dgm:prSet phldrT="[텍스트]" custT="1"/>
      <dgm:spPr/>
      <dgm:t>
        <a:bodyPr/>
        <a:lstStyle/>
        <a:p>
          <a:pPr algn="ctr" latinLnBrk="1"/>
          <a:r>
            <a:rPr lang="ko-KR" altLang="en-US" sz="2400" b="1" dirty="0"/>
            <a:t>실습</a:t>
          </a:r>
        </a:p>
      </dgm:t>
    </dgm:pt>
    <dgm:pt modelId="{C2D718D8-9B76-48FF-89D2-4E5109664C75}" type="parTrans" cxnId="{6C25341A-9E80-48FD-A409-AF879BB90183}">
      <dgm:prSet/>
      <dgm:spPr/>
      <dgm:t>
        <a:bodyPr/>
        <a:lstStyle/>
        <a:p>
          <a:pPr latinLnBrk="1"/>
          <a:endParaRPr lang="ko-KR" altLang="en-US"/>
        </a:p>
      </dgm:t>
    </dgm:pt>
    <dgm:pt modelId="{EC821CE4-2324-40E8-B3EF-BA8384E536DA}" type="sibTrans" cxnId="{6C25341A-9E80-48FD-A409-AF879BB90183}">
      <dgm:prSet/>
      <dgm:spPr/>
      <dgm:t>
        <a:bodyPr/>
        <a:lstStyle/>
        <a:p>
          <a:pPr latinLnBrk="1"/>
          <a:endParaRPr lang="ko-KR" altLang="en-US"/>
        </a:p>
      </dgm:t>
    </dgm:pt>
    <dgm:pt modelId="{6562C6A9-14B9-4AFB-8610-3FB1213EFE8D}">
      <dgm:prSet phldrT="[텍스트]" custT="1"/>
      <dgm:spPr/>
      <dgm:t>
        <a:bodyPr/>
        <a:lstStyle/>
        <a:p>
          <a:pPr algn="ctr" latinLnBrk="1"/>
          <a:r>
            <a:rPr lang="ko-KR" altLang="en-US" sz="2400" b="1" dirty="0"/>
            <a:t>방향성</a:t>
          </a:r>
        </a:p>
      </dgm:t>
    </dgm:pt>
    <dgm:pt modelId="{E815FB9C-DE7C-48AB-87F1-92673290FF4D}" type="parTrans" cxnId="{86B0B8E3-0FB3-4CA4-832D-0E16E08CDA27}">
      <dgm:prSet/>
      <dgm:spPr/>
      <dgm:t>
        <a:bodyPr/>
        <a:lstStyle/>
        <a:p>
          <a:pPr latinLnBrk="1"/>
          <a:endParaRPr lang="ko-KR" altLang="en-US"/>
        </a:p>
      </dgm:t>
    </dgm:pt>
    <dgm:pt modelId="{1C41192E-CE71-430A-AC25-74AE5BE04E82}" type="sibTrans" cxnId="{86B0B8E3-0FB3-4CA4-832D-0E16E08CDA27}">
      <dgm:prSet/>
      <dgm:spPr/>
      <dgm:t>
        <a:bodyPr/>
        <a:lstStyle/>
        <a:p>
          <a:pPr latinLnBrk="1"/>
          <a:endParaRPr lang="ko-KR" altLang="en-US"/>
        </a:p>
      </dgm:t>
    </dgm:pt>
    <dgm:pt modelId="{1FF37863-2C2A-42FA-A0F4-5BF644C3AF9C}">
      <dgm:prSet phldrT="[텍스트]" custT="1"/>
      <dgm:spPr/>
      <dgm:t>
        <a:bodyPr/>
        <a:lstStyle/>
        <a:p>
          <a:pPr algn="l" latinLnBrk="1"/>
          <a:r>
            <a:rPr lang="en-US" altLang="ko-KR" sz="2400" dirty="0" err="1"/>
            <a:t>Tensorflow</a:t>
          </a:r>
          <a:r>
            <a:rPr lang="en-US" altLang="ko-KR" sz="2400" dirty="0"/>
            <a:t> &amp; MNIST</a:t>
          </a:r>
          <a:endParaRPr lang="ko-KR" altLang="en-US" sz="2400" dirty="0"/>
        </a:p>
      </dgm:t>
    </dgm:pt>
    <dgm:pt modelId="{683FF78B-5A75-48DE-98AC-C14A0FC10E94}" type="parTrans" cxnId="{11CECF96-A287-41BE-87C3-77253380B344}">
      <dgm:prSet/>
      <dgm:spPr/>
      <dgm:t>
        <a:bodyPr/>
        <a:lstStyle/>
        <a:p>
          <a:pPr latinLnBrk="1"/>
          <a:endParaRPr lang="ko-KR" altLang="en-US"/>
        </a:p>
      </dgm:t>
    </dgm:pt>
    <dgm:pt modelId="{E0A3321E-A2E4-498B-82E5-8F12D6A9B05B}" type="sibTrans" cxnId="{11CECF96-A287-41BE-87C3-77253380B344}">
      <dgm:prSet/>
      <dgm:spPr/>
      <dgm:t>
        <a:bodyPr/>
        <a:lstStyle/>
        <a:p>
          <a:pPr latinLnBrk="1"/>
          <a:endParaRPr lang="ko-KR" altLang="en-US"/>
        </a:p>
      </dgm:t>
    </dgm:pt>
    <dgm:pt modelId="{360FEB21-DF90-4411-BDEF-FE13C74751C9}">
      <dgm:prSet phldrT="[텍스트]" custT="1"/>
      <dgm:spPr/>
      <dgm:t>
        <a:bodyPr/>
        <a:lstStyle/>
        <a:p>
          <a:pPr algn="l" latinLnBrk="1"/>
          <a:r>
            <a:rPr lang="en-US" altLang="ko-KR" sz="2400" dirty="0"/>
            <a:t>NLTK &amp; KONLPY</a:t>
          </a:r>
          <a:endParaRPr lang="ko-KR" altLang="en-US" sz="2400" dirty="0"/>
        </a:p>
      </dgm:t>
    </dgm:pt>
    <dgm:pt modelId="{2902F4C3-CBC4-45F4-8D1D-22E2E3030368}" type="parTrans" cxnId="{A5DF025C-D760-4CD2-BF3E-249EA7F9DD71}">
      <dgm:prSet/>
      <dgm:spPr/>
      <dgm:t>
        <a:bodyPr/>
        <a:lstStyle/>
        <a:p>
          <a:pPr latinLnBrk="1"/>
          <a:endParaRPr lang="ko-KR" altLang="en-US"/>
        </a:p>
      </dgm:t>
    </dgm:pt>
    <dgm:pt modelId="{305CDE8A-F1F5-4A77-8864-B56F84871959}" type="sibTrans" cxnId="{A5DF025C-D760-4CD2-BF3E-249EA7F9DD71}">
      <dgm:prSet/>
      <dgm:spPr/>
      <dgm:t>
        <a:bodyPr/>
        <a:lstStyle/>
        <a:p>
          <a:pPr latinLnBrk="1"/>
          <a:endParaRPr lang="ko-KR" altLang="en-US"/>
        </a:p>
      </dgm:t>
    </dgm:pt>
    <dgm:pt modelId="{D1C372A8-9CB5-4F33-A7A4-6E3EFC760AE6}">
      <dgm:prSet phldrT="[텍스트]" custT="1"/>
      <dgm:spPr/>
      <dgm:t>
        <a:bodyPr/>
        <a:lstStyle/>
        <a:p>
          <a:pPr latinLnBrk="1"/>
          <a:r>
            <a:rPr lang="ko-KR" altLang="en-US" sz="2800" b="1" dirty="0"/>
            <a:t>참고 문헌</a:t>
          </a:r>
        </a:p>
      </dgm:t>
    </dgm:pt>
    <dgm:pt modelId="{C808AD40-58D5-4A67-9BD5-99E6125FB36F}" type="parTrans" cxnId="{50CF330E-2464-4CE1-B9A1-BE83812F416F}">
      <dgm:prSet/>
      <dgm:spPr/>
      <dgm:t>
        <a:bodyPr/>
        <a:lstStyle/>
        <a:p>
          <a:pPr latinLnBrk="1"/>
          <a:endParaRPr lang="ko-KR" altLang="en-US"/>
        </a:p>
      </dgm:t>
    </dgm:pt>
    <dgm:pt modelId="{274CCE1B-1B35-41F4-8C0D-9AD0BDDB5833}" type="sibTrans" cxnId="{50CF330E-2464-4CE1-B9A1-BE83812F416F}">
      <dgm:prSet/>
      <dgm:spPr/>
      <dgm:t>
        <a:bodyPr/>
        <a:lstStyle/>
        <a:p>
          <a:pPr latinLnBrk="1"/>
          <a:endParaRPr lang="ko-KR" altLang="en-US"/>
        </a:p>
      </dgm:t>
    </dgm:pt>
    <dgm:pt modelId="{3518DA8D-61D0-46B3-BD14-CBCE1D2FFDA5}">
      <dgm:prSet phldrT="[텍스트]" custT="1"/>
      <dgm:spPr/>
      <dgm:t>
        <a:bodyPr/>
        <a:lstStyle/>
        <a:p>
          <a:pPr algn="l" latinLnBrk="1"/>
          <a:r>
            <a:rPr lang="ko-KR" altLang="en-US" sz="1800" dirty="0"/>
            <a:t>최종 목표</a:t>
          </a:r>
        </a:p>
      </dgm:t>
    </dgm:pt>
    <dgm:pt modelId="{F709687F-5667-4E03-B667-F620110A550C}" type="parTrans" cxnId="{0FD3C3CF-41D6-4352-9E4B-46FBAE485C71}">
      <dgm:prSet/>
      <dgm:spPr/>
      <dgm:t>
        <a:bodyPr/>
        <a:lstStyle/>
        <a:p>
          <a:pPr latinLnBrk="1"/>
          <a:endParaRPr lang="ko-KR" altLang="en-US"/>
        </a:p>
      </dgm:t>
    </dgm:pt>
    <dgm:pt modelId="{3D9609C7-A6CD-4C1F-8529-35AF5C7946C5}" type="sibTrans" cxnId="{0FD3C3CF-41D6-4352-9E4B-46FBAE485C71}">
      <dgm:prSet/>
      <dgm:spPr/>
      <dgm:t>
        <a:bodyPr/>
        <a:lstStyle/>
        <a:p>
          <a:pPr latinLnBrk="1"/>
          <a:endParaRPr lang="ko-KR" altLang="en-US"/>
        </a:p>
      </dgm:t>
    </dgm:pt>
    <dgm:pt modelId="{A98408C7-2DC5-491D-A292-4B4D01828424}">
      <dgm:prSet phldrT="[텍스트]" custT="1"/>
      <dgm:spPr/>
      <dgm:t>
        <a:bodyPr/>
        <a:lstStyle/>
        <a:p>
          <a:pPr algn="l" latinLnBrk="1"/>
          <a:r>
            <a:rPr lang="ko-KR" altLang="en-US" sz="1800" dirty="0"/>
            <a:t>요구 사항</a:t>
          </a:r>
        </a:p>
      </dgm:t>
    </dgm:pt>
    <dgm:pt modelId="{4094A444-A84D-4C80-9DDA-25F84FBA3BDE}" type="parTrans" cxnId="{E7129D67-2675-475E-B1D5-46101D0EEBA1}">
      <dgm:prSet/>
      <dgm:spPr/>
      <dgm:t>
        <a:bodyPr/>
        <a:lstStyle/>
        <a:p>
          <a:pPr latinLnBrk="1"/>
          <a:endParaRPr lang="ko-KR" altLang="en-US"/>
        </a:p>
      </dgm:t>
    </dgm:pt>
    <dgm:pt modelId="{0724DAEE-ED59-4118-AF35-6DE24FA74B2C}" type="sibTrans" cxnId="{E7129D67-2675-475E-B1D5-46101D0EEBA1}">
      <dgm:prSet/>
      <dgm:spPr/>
      <dgm:t>
        <a:bodyPr/>
        <a:lstStyle/>
        <a:p>
          <a:pPr latinLnBrk="1"/>
          <a:endParaRPr lang="ko-KR" altLang="en-US"/>
        </a:p>
      </dgm:t>
    </dgm:pt>
    <dgm:pt modelId="{7A18F331-693F-4273-BDE0-837E64BABC54}">
      <dgm:prSet phldrT="[텍스트]" custT="1"/>
      <dgm:spPr/>
      <dgm:t>
        <a:bodyPr/>
        <a:lstStyle/>
        <a:p>
          <a:pPr algn="l" latinLnBrk="1"/>
          <a:r>
            <a:rPr lang="ko-KR" altLang="en-US" sz="1800" dirty="0"/>
            <a:t>향후 진행 방향</a:t>
          </a:r>
        </a:p>
      </dgm:t>
    </dgm:pt>
    <dgm:pt modelId="{F092127F-C340-445D-9177-6189EAB1CE48}" type="parTrans" cxnId="{11B428B2-6603-4246-8231-065DF915EB35}">
      <dgm:prSet/>
      <dgm:spPr/>
      <dgm:t>
        <a:bodyPr/>
        <a:lstStyle/>
        <a:p>
          <a:pPr latinLnBrk="1"/>
          <a:endParaRPr lang="ko-KR" altLang="en-US"/>
        </a:p>
      </dgm:t>
    </dgm:pt>
    <dgm:pt modelId="{D2CF8575-41DC-4D71-AB33-453FD20477B2}" type="sibTrans" cxnId="{11B428B2-6603-4246-8231-065DF915EB35}">
      <dgm:prSet/>
      <dgm:spPr/>
      <dgm:t>
        <a:bodyPr/>
        <a:lstStyle/>
        <a:p>
          <a:pPr latinLnBrk="1"/>
          <a:endParaRPr lang="ko-KR" altLang="en-US"/>
        </a:p>
      </dgm:t>
    </dgm:pt>
    <dgm:pt modelId="{7DD7E5FC-7258-47E2-8803-448D55129A3F}">
      <dgm:prSet phldrT="[텍스트]" custT="1"/>
      <dgm:spPr/>
      <dgm:t>
        <a:bodyPr/>
        <a:lstStyle/>
        <a:p>
          <a:pPr algn="l" latinLnBrk="1"/>
          <a:endParaRPr lang="ko-KR" altLang="en-US" sz="1600" dirty="0"/>
        </a:p>
      </dgm:t>
    </dgm:pt>
    <dgm:pt modelId="{3995FC80-C2EE-444D-8710-511250510968}" type="parTrans" cxnId="{F5DE695E-0FAB-4A3A-AD31-463DE513BA3C}">
      <dgm:prSet/>
      <dgm:spPr/>
      <dgm:t>
        <a:bodyPr/>
        <a:lstStyle/>
        <a:p>
          <a:pPr latinLnBrk="1"/>
          <a:endParaRPr lang="ko-KR" altLang="en-US"/>
        </a:p>
      </dgm:t>
    </dgm:pt>
    <dgm:pt modelId="{FB65D576-B979-4919-A607-3ED7B548F0EE}" type="sibTrans" cxnId="{F5DE695E-0FAB-4A3A-AD31-463DE513BA3C}">
      <dgm:prSet/>
      <dgm:spPr/>
      <dgm:t>
        <a:bodyPr/>
        <a:lstStyle/>
        <a:p>
          <a:pPr latinLnBrk="1"/>
          <a:endParaRPr lang="ko-KR" altLang="en-US"/>
        </a:p>
      </dgm:t>
    </dgm:pt>
    <dgm:pt modelId="{091D9587-D564-4268-AA8C-6D3C16F3EA26}">
      <dgm:prSet phldrT="[텍스트]" custT="1"/>
      <dgm:spPr/>
      <dgm:t>
        <a:bodyPr/>
        <a:lstStyle/>
        <a:p>
          <a:pPr algn="l" latinLnBrk="1"/>
          <a:endParaRPr lang="ko-KR" altLang="en-US" sz="1400"/>
        </a:p>
      </dgm:t>
    </dgm:pt>
    <dgm:pt modelId="{DCC2E394-3936-448B-B751-1B206ECF731D}" type="parTrans" cxnId="{0F81667C-BA9C-48D0-8F53-5FBB4A6F8BDF}">
      <dgm:prSet/>
      <dgm:spPr/>
      <dgm:t>
        <a:bodyPr/>
        <a:lstStyle/>
        <a:p>
          <a:pPr latinLnBrk="1"/>
          <a:endParaRPr lang="ko-KR" altLang="en-US"/>
        </a:p>
      </dgm:t>
    </dgm:pt>
    <dgm:pt modelId="{693C304E-8AFA-420F-89DF-37AD0B0CC017}" type="sibTrans" cxnId="{0F81667C-BA9C-48D0-8F53-5FBB4A6F8BDF}">
      <dgm:prSet/>
      <dgm:spPr/>
      <dgm:t>
        <a:bodyPr/>
        <a:lstStyle/>
        <a:p>
          <a:pPr latinLnBrk="1"/>
          <a:endParaRPr lang="ko-KR" altLang="en-US"/>
        </a:p>
      </dgm:t>
    </dgm:pt>
    <dgm:pt modelId="{4DEDA957-9489-4574-93DF-506E82BADB63}">
      <dgm:prSet phldrT="[텍스트]" custT="1"/>
      <dgm:spPr/>
      <dgm:t>
        <a:bodyPr/>
        <a:lstStyle/>
        <a:p>
          <a:pPr algn="l" latinLnBrk="1"/>
          <a:endParaRPr lang="ko-KR" altLang="en-US" sz="2400" dirty="0"/>
        </a:p>
      </dgm:t>
    </dgm:pt>
    <dgm:pt modelId="{0DC7E00C-F6A2-4881-97B7-38D681C8B7BD}" type="parTrans" cxnId="{C38EA97E-F371-41E5-877B-75418666A537}">
      <dgm:prSet/>
      <dgm:spPr/>
      <dgm:t>
        <a:bodyPr/>
        <a:lstStyle/>
        <a:p>
          <a:pPr latinLnBrk="1"/>
          <a:endParaRPr lang="ko-KR" altLang="en-US"/>
        </a:p>
      </dgm:t>
    </dgm:pt>
    <dgm:pt modelId="{AE921AE9-DAA6-4820-9767-9CEDD6C552A1}" type="sibTrans" cxnId="{C38EA97E-F371-41E5-877B-75418666A537}">
      <dgm:prSet/>
      <dgm:spPr/>
      <dgm:t>
        <a:bodyPr/>
        <a:lstStyle/>
        <a:p>
          <a:pPr latinLnBrk="1"/>
          <a:endParaRPr lang="ko-KR" altLang="en-US"/>
        </a:p>
      </dgm:t>
    </dgm:pt>
    <dgm:pt modelId="{BA33AB9B-D3E7-4007-A319-BE220217CED8}">
      <dgm:prSet phldrT="[텍스트]" custT="1"/>
      <dgm:spPr/>
      <dgm:t>
        <a:bodyPr/>
        <a:lstStyle/>
        <a:p>
          <a:pPr algn="l" latinLnBrk="1"/>
          <a:endParaRPr lang="ko-KR" altLang="en-US" sz="1800" dirty="0"/>
        </a:p>
      </dgm:t>
    </dgm:pt>
    <dgm:pt modelId="{2B99F752-C0A0-4635-ACF2-172DE2C3D320}" type="parTrans" cxnId="{C4801176-7462-4F49-965E-BBDC052E05D2}">
      <dgm:prSet/>
      <dgm:spPr/>
      <dgm:t>
        <a:bodyPr/>
        <a:lstStyle/>
        <a:p>
          <a:pPr latinLnBrk="1"/>
          <a:endParaRPr lang="ko-KR" altLang="en-US"/>
        </a:p>
      </dgm:t>
    </dgm:pt>
    <dgm:pt modelId="{40FFA34B-9AFB-4D69-B09A-CCEF54E5509C}" type="sibTrans" cxnId="{C4801176-7462-4F49-965E-BBDC052E05D2}">
      <dgm:prSet/>
      <dgm:spPr/>
      <dgm:t>
        <a:bodyPr/>
        <a:lstStyle/>
        <a:p>
          <a:pPr latinLnBrk="1"/>
          <a:endParaRPr lang="ko-KR" altLang="en-US"/>
        </a:p>
      </dgm:t>
    </dgm:pt>
    <dgm:pt modelId="{4958D887-A28D-407C-BB79-4202336E1660}">
      <dgm:prSet phldrT="[텍스트]" custT="1"/>
      <dgm:spPr/>
      <dgm:t>
        <a:bodyPr/>
        <a:lstStyle/>
        <a:p>
          <a:pPr algn="l" latinLnBrk="1"/>
          <a:endParaRPr lang="ko-KR" altLang="en-US" sz="1800"/>
        </a:p>
      </dgm:t>
    </dgm:pt>
    <dgm:pt modelId="{0F8BA884-E7D0-4350-A1B3-9266AF497CC7}" type="parTrans" cxnId="{FE11922D-381B-417D-BE86-08158D8B4B90}">
      <dgm:prSet/>
      <dgm:spPr/>
      <dgm:t>
        <a:bodyPr/>
        <a:lstStyle/>
        <a:p>
          <a:pPr latinLnBrk="1"/>
          <a:endParaRPr lang="ko-KR" altLang="en-US"/>
        </a:p>
      </dgm:t>
    </dgm:pt>
    <dgm:pt modelId="{2A7DC5B0-31A1-4DEA-8E0D-0830A15AAC6E}" type="sibTrans" cxnId="{FE11922D-381B-417D-BE86-08158D8B4B90}">
      <dgm:prSet/>
      <dgm:spPr/>
      <dgm:t>
        <a:bodyPr/>
        <a:lstStyle/>
        <a:p>
          <a:pPr latinLnBrk="1"/>
          <a:endParaRPr lang="ko-KR" altLang="en-US"/>
        </a:p>
      </dgm:t>
    </dgm:pt>
    <dgm:pt modelId="{C11C4EE7-3504-497B-97F4-1EF87866F345}" type="pres">
      <dgm:prSet presAssocID="{A36928CD-6BAE-40B6-9C8A-6978E10F821C}" presName="Name0" presStyleCnt="0">
        <dgm:presLayoutVars>
          <dgm:dir/>
          <dgm:resizeHandles val="exact"/>
        </dgm:presLayoutVars>
      </dgm:prSet>
      <dgm:spPr/>
    </dgm:pt>
    <dgm:pt modelId="{1CB5C1EF-DA03-445F-BE3A-075D8ABDD9FF}" type="pres">
      <dgm:prSet presAssocID="{F583F700-B43B-49CD-B512-50264E820227}" presName="node" presStyleLbl="node1" presStyleIdx="0" presStyleCnt="5">
        <dgm:presLayoutVars>
          <dgm:bulletEnabled val="1"/>
        </dgm:presLayoutVars>
      </dgm:prSet>
      <dgm:spPr/>
    </dgm:pt>
    <dgm:pt modelId="{DE765AA1-0D2B-411F-92C7-ACC6362A59D6}" type="pres">
      <dgm:prSet presAssocID="{C0DF7465-3E36-4958-A41A-35A52BFB2495}" presName="sibTrans" presStyleCnt="0"/>
      <dgm:spPr/>
    </dgm:pt>
    <dgm:pt modelId="{8712EF90-75A2-486F-BF44-7CCFBA65EB7D}" type="pres">
      <dgm:prSet presAssocID="{F3549552-FD82-4ADF-A7CC-B10D9E2DEE6A}" presName="node" presStyleLbl="node1" presStyleIdx="1" presStyleCnt="5">
        <dgm:presLayoutVars>
          <dgm:bulletEnabled val="1"/>
        </dgm:presLayoutVars>
      </dgm:prSet>
      <dgm:spPr/>
    </dgm:pt>
    <dgm:pt modelId="{3403F025-E375-4EB4-B386-38418B9B8E0C}" type="pres">
      <dgm:prSet presAssocID="{3DC52FC0-D64A-488A-B6F5-1BBB77046AE0}" presName="sibTrans" presStyleCnt="0"/>
      <dgm:spPr/>
    </dgm:pt>
    <dgm:pt modelId="{6552AD41-B4DD-4788-912A-9047BDA3D431}" type="pres">
      <dgm:prSet presAssocID="{4C68F20F-938E-428C-A6B4-A7494C40D0A5}" presName="node" presStyleLbl="node1" presStyleIdx="2" presStyleCnt="5">
        <dgm:presLayoutVars>
          <dgm:bulletEnabled val="1"/>
        </dgm:presLayoutVars>
      </dgm:prSet>
      <dgm:spPr/>
    </dgm:pt>
    <dgm:pt modelId="{BD698442-FE59-4A5B-ABA8-B9328633D8F9}" type="pres">
      <dgm:prSet presAssocID="{EC821CE4-2324-40E8-B3EF-BA8384E536DA}" presName="sibTrans" presStyleCnt="0"/>
      <dgm:spPr/>
    </dgm:pt>
    <dgm:pt modelId="{A03320EE-BD5B-4D7E-B4D7-76651B9FBE5D}" type="pres">
      <dgm:prSet presAssocID="{6562C6A9-14B9-4AFB-8610-3FB1213EFE8D}" presName="node" presStyleLbl="node1" presStyleIdx="3" presStyleCnt="5">
        <dgm:presLayoutVars>
          <dgm:bulletEnabled val="1"/>
        </dgm:presLayoutVars>
      </dgm:prSet>
      <dgm:spPr/>
    </dgm:pt>
    <dgm:pt modelId="{AD785493-0E7A-40D4-AB69-E857284A074C}" type="pres">
      <dgm:prSet presAssocID="{1C41192E-CE71-430A-AC25-74AE5BE04E82}" presName="sibTrans" presStyleCnt="0"/>
      <dgm:spPr/>
    </dgm:pt>
    <dgm:pt modelId="{56A42770-315B-4A23-877F-C71CA566C52E}" type="pres">
      <dgm:prSet presAssocID="{D1C372A8-9CB5-4F33-A7A4-6E3EFC760AE6}" presName="node" presStyleLbl="node1" presStyleIdx="4" presStyleCnt="5">
        <dgm:presLayoutVars>
          <dgm:bulletEnabled val="1"/>
        </dgm:presLayoutVars>
      </dgm:prSet>
      <dgm:spPr/>
    </dgm:pt>
  </dgm:ptLst>
  <dgm:cxnLst>
    <dgm:cxn modelId="{B5AA6C01-2FB4-4541-A858-7580FFF93650}" type="presOf" srcId="{4DEDA957-9489-4574-93DF-506E82BADB63}" destId="{6552AD41-B4DD-4788-912A-9047BDA3D431}" srcOrd="0" destOrd="2" presId="urn:microsoft.com/office/officeart/2005/8/layout/hList6"/>
    <dgm:cxn modelId="{CA64AD06-9D3B-45C9-9B5A-FD7D4060346A}" type="presOf" srcId="{BA33AB9B-D3E7-4007-A319-BE220217CED8}" destId="{A03320EE-BD5B-4D7E-B4D7-76651B9FBE5D}" srcOrd="0" destOrd="2" presId="urn:microsoft.com/office/officeart/2005/8/layout/hList6"/>
    <dgm:cxn modelId="{6C3F4307-3942-4D08-8CF3-35B335A01494}" type="presOf" srcId="{7DD7E5FC-7258-47E2-8803-448D55129A3F}" destId="{1CB5C1EF-DA03-445F-BE3A-075D8ABDD9FF}" srcOrd="0" destOrd="2" presId="urn:microsoft.com/office/officeart/2005/8/layout/hList6"/>
    <dgm:cxn modelId="{D2BFF807-D901-43E3-B2F3-5A3B930B20F1}" srcId="{A36928CD-6BAE-40B6-9C8A-6978E10F821C}" destId="{F583F700-B43B-49CD-B512-50264E820227}" srcOrd="0" destOrd="0" parTransId="{82D53416-EF70-4BE3-A513-BB1693D93231}" sibTransId="{C0DF7465-3E36-4958-A41A-35A52BFB2495}"/>
    <dgm:cxn modelId="{50CF330E-2464-4CE1-B9A1-BE83812F416F}" srcId="{A36928CD-6BAE-40B6-9C8A-6978E10F821C}" destId="{D1C372A8-9CB5-4F33-A7A4-6E3EFC760AE6}" srcOrd="4" destOrd="0" parTransId="{C808AD40-58D5-4A67-9BD5-99E6125FB36F}" sibTransId="{274CCE1B-1B35-41F4-8C0D-9AD0BDDB5833}"/>
    <dgm:cxn modelId="{2535DC16-92D8-46F4-9745-187C0FE25F59}" type="presOf" srcId="{4C68F20F-938E-428C-A6B4-A7494C40D0A5}" destId="{6552AD41-B4DD-4788-912A-9047BDA3D431}" srcOrd="0" destOrd="0" presId="urn:microsoft.com/office/officeart/2005/8/layout/hList6"/>
    <dgm:cxn modelId="{6C25341A-9E80-48FD-A409-AF879BB90183}" srcId="{A36928CD-6BAE-40B6-9C8A-6978E10F821C}" destId="{4C68F20F-938E-428C-A6B4-A7494C40D0A5}" srcOrd="2" destOrd="0" parTransId="{C2D718D8-9B76-48FF-89D2-4E5109664C75}" sibTransId="{EC821CE4-2324-40E8-B3EF-BA8384E536DA}"/>
    <dgm:cxn modelId="{4E3A821C-5460-4E36-9144-A45B8CDAD12E}" type="presOf" srcId="{7937F43F-F23A-407E-B2DD-548331E5A8F5}" destId="{8712EF90-75A2-486F-BF44-7CCFBA65EB7D}" srcOrd="0" destOrd="1" presId="urn:microsoft.com/office/officeart/2005/8/layout/hList6"/>
    <dgm:cxn modelId="{FE11922D-381B-417D-BE86-08158D8B4B90}" srcId="{6562C6A9-14B9-4AFB-8610-3FB1213EFE8D}" destId="{4958D887-A28D-407C-BB79-4202336E1660}" srcOrd="3" destOrd="0" parTransId="{0F8BA884-E7D0-4350-A1B3-9266AF497CC7}" sibTransId="{2A7DC5B0-31A1-4DEA-8E0D-0830A15AAC6E}"/>
    <dgm:cxn modelId="{8C6EFF30-4C4F-4D7F-B550-26AC59A79F80}" type="presOf" srcId="{1FF37863-2C2A-42FA-A0F4-5BF644C3AF9C}" destId="{6552AD41-B4DD-4788-912A-9047BDA3D431}" srcOrd="0" destOrd="1" presId="urn:microsoft.com/office/officeart/2005/8/layout/hList6"/>
    <dgm:cxn modelId="{B9F80638-C050-4826-B64A-A09D5C0B3CC3}" type="presOf" srcId="{6562C6A9-14B9-4AFB-8610-3FB1213EFE8D}" destId="{A03320EE-BD5B-4D7E-B4D7-76651B9FBE5D}" srcOrd="0" destOrd="0" presId="urn:microsoft.com/office/officeart/2005/8/layout/hList6"/>
    <dgm:cxn modelId="{A5DF025C-D760-4CD2-BF3E-249EA7F9DD71}" srcId="{4C68F20F-938E-428C-A6B4-A7494C40D0A5}" destId="{360FEB21-DF90-4411-BDEF-FE13C74751C9}" srcOrd="2" destOrd="0" parTransId="{2902F4C3-CBC4-45F4-8D1D-22E2E3030368}" sibTransId="{305CDE8A-F1F5-4A77-8864-B56F84871959}"/>
    <dgm:cxn modelId="{F5DE695E-0FAB-4A3A-AD31-463DE513BA3C}" srcId="{F583F700-B43B-49CD-B512-50264E820227}" destId="{7DD7E5FC-7258-47E2-8803-448D55129A3F}" srcOrd="1" destOrd="0" parTransId="{3995FC80-C2EE-444D-8710-511250510968}" sibTransId="{FB65D576-B979-4919-A607-3ED7B548F0EE}"/>
    <dgm:cxn modelId="{B0928361-1805-4741-BC3D-D5EDA3E389D2}" type="presOf" srcId="{A36928CD-6BAE-40B6-9C8A-6978E10F821C}" destId="{C11C4EE7-3504-497B-97F4-1EF87866F345}" srcOrd="0" destOrd="0" presId="urn:microsoft.com/office/officeart/2005/8/layout/hList6"/>
    <dgm:cxn modelId="{A8F9E644-5376-450D-B423-B4684A1B2D4A}" srcId="{F583F700-B43B-49CD-B512-50264E820227}" destId="{DCBC5D96-CDFE-4D41-8DDC-C4F42CE052E0}" srcOrd="2" destOrd="0" parTransId="{E4C86A95-718D-458A-BBC7-1B187AA7D083}" sibTransId="{2EC0FDD4-70C6-4735-B392-325401C3421D}"/>
    <dgm:cxn modelId="{E7129D67-2675-475E-B1D5-46101D0EEBA1}" srcId="{6562C6A9-14B9-4AFB-8610-3FB1213EFE8D}" destId="{A98408C7-2DC5-491D-A292-4B4D01828424}" srcOrd="2" destOrd="0" parTransId="{4094A444-A84D-4C80-9DDA-25F84FBA3BDE}" sibTransId="{0724DAEE-ED59-4118-AF35-6DE24FA74B2C}"/>
    <dgm:cxn modelId="{ADB6E54E-376B-4456-A473-C9DDF9B3F3BB}" type="presOf" srcId="{DCBC5D96-CDFE-4D41-8DDC-C4F42CE052E0}" destId="{1CB5C1EF-DA03-445F-BE3A-075D8ABDD9FF}" srcOrd="0" destOrd="3" presId="urn:microsoft.com/office/officeart/2005/8/layout/hList6"/>
    <dgm:cxn modelId="{C4801176-7462-4F49-965E-BBDC052E05D2}" srcId="{6562C6A9-14B9-4AFB-8610-3FB1213EFE8D}" destId="{BA33AB9B-D3E7-4007-A319-BE220217CED8}" srcOrd="1" destOrd="0" parTransId="{2B99F752-C0A0-4635-ACF2-172DE2C3D320}" sibTransId="{40FFA34B-9AFB-4D69-B09A-CCEF54E5509C}"/>
    <dgm:cxn modelId="{0C65B256-0BF4-4A49-9EFC-D38C28BF676F}" type="presOf" srcId="{F583F700-B43B-49CD-B512-50264E820227}" destId="{1CB5C1EF-DA03-445F-BE3A-075D8ABDD9FF}" srcOrd="0" destOrd="0" presId="urn:microsoft.com/office/officeart/2005/8/layout/hList6"/>
    <dgm:cxn modelId="{25D0CD59-A66A-4382-BB6A-5580CEFE4AAB}" type="presOf" srcId="{D1C372A8-9CB5-4F33-A7A4-6E3EFC760AE6}" destId="{56A42770-315B-4A23-877F-C71CA566C52E}" srcOrd="0" destOrd="0" presId="urn:microsoft.com/office/officeart/2005/8/layout/hList6"/>
    <dgm:cxn modelId="{0F81667C-BA9C-48D0-8F53-5FBB4A6F8BDF}" srcId="{F3549552-FD82-4ADF-A7CC-B10D9E2DEE6A}" destId="{091D9587-D564-4268-AA8C-6D3C16F3EA26}" srcOrd="1" destOrd="0" parTransId="{DCC2E394-3936-448B-B751-1B206ECF731D}" sibTransId="{693C304E-8AFA-420F-89DF-37AD0B0CC017}"/>
    <dgm:cxn modelId="{C38EA97E-F371-41E5-877B-75418666A537}" srcId="{4C68F20F-938E-428C-A6B4-A7494C40D0A5}" destId="{4DEDA957-9489-4574-93DF-506E82BADB63}" srcOrd="1" destOrd="0" parTransId="{0DC7E00C-F6A2-4881-97B7-38D681C8B7BD}" sibTransId="{AE921AE9-DAA6-4820-9767-9CEDD6C552A1}"/>
    <dgm:cxn modelId="{8198EF84-D6C9-466F-A2D8-F1CCB0E2F69E}" type="presOf" srcId="{091D9587-D564-4268-AA8C-6D3C16F3EA26}" destId="{8712EF90-75A2-486F-BF44-7CCFBA65EB7D}" srcOrd="0" destOrd="2" presId="urn:microsoft.com/office/officeart/2005/8/layout/hList6"/>
    <dgm:cxn modelId="{7C5A0F8A-444F-4368-B04B-4CF0F1B2FC7F}" type="presOf" srcId="{D287B056-2E76-4130-AC53-2837ECAAE8F9}" destId="{8712EF90-75A2-486F-BF44-7CCFBA65EB7D}" srcOrd="0" destOrd="3" presId="urn:microsoft.com/office/officeart/2005/8/layout/hList6"/>
    <dgm:cxn modelId="{4B4F6C8D-D73E-4005-AE29-E3E9FC645F0E}" type="presOf" srcId="{A98408C7-2DC5-491D-A292-4B4D01828424}" destId="{A03320EE-BD5B-4D7E-B4D7-76651B9FBE5D}" srcOrd="0" destOrd="3" presId="urn:microsoft.com/office/officeart/2005/8/layout/hList6"/>
    <dgm:cxn modelId="{C5FC8192-C38E-4043-B4A3-35BD6A82916F}" type="presOf" srcId="{360FEB21-DF90-4411-BDEF-FE13C74751C9}" destId="{6552AD41-B4DD-4788-912A-9047BDA3D431}" srcOrd="0" destOrd="3" presId="urn:microsoft.com/office/officeart/2005/8/layout/hList6"/>
    <dgm:cxn modelId="{3B04F495-0185-418C-BBEE-CE01E1D30CCB}" srcId="{F583F700-B43B-49CD-B512-50264E820227}" destId="{164B36A4-F2CC-405C-B510-DFF51E1BE2E7}" srcOrd="0" destOrd="0" parTransId="{45AEB02D-9870-4939-9D63-FA1533B8797A}" sibTransId="{E11F73A9-8BC8-482D-942A-AA0A16359D06}"/>
    <dgm:cxn modelId="{9CB94F96-8092-44C4-9A67-67F2B95A67C2}" srcId="{F3549552-FD82-4ADF-A7CC-B10D9E2DEE6A}" destId="{7937F43F-F23A-407E-B2DD-548331E5A8F5}" srcOrd="0" destOrd="0" parTransId="{C81BAA2F-A9A1-4561-9070-7CE7182F7432}" sibTransId="{7D804CF3-534B-41F9-8990-BB53B4DDB9D3}"/>
    <dgm:cxn modelId="{11CECF96-A287-41BE-87C3-77253380B344}" srcId="{4C68F20F-938E-428C-A6B4-A7494C40D0A5}" destId="{1FF37863-2C2A-42FA-A0F4-5BF644C3AF9C}" srcOrd="0" destOrd="0" parTransId="{683FF78B-5A75-48DE-98AC-C14A0FC10E94}" sibTransId="{E0A3321E-A2E4-498B-82E5-8F12D6A9B05B}"/>
    <dgm:cxn modelId="{C5FED3A3-AB67-4C9F-9A4A-E4A59ED8FD86}" type="presOf" srcId="{3518DA8D-61D0-46B3-BD14-CBCE1D2FFDA5}" destId="{A03320EE-BD5B-4D7E-B4D7-76651B9FBE5D}" srcOrd="0" destOrd="1" presId="urn:microsoft.com/office/officeart/2005/8/layout/hList6"/>
    <dgm:cxn modelId="{A04F76AA-653C-4FEC-A4C5-7BD6576CE3E5}" srcId="{F3549552-FD82-4ADF-A7CC-B10D9E2DEE6A}" destId="{D287B056-2E76-4130-AC53-2837ECAAE8F9}" srcOrd="2" destOrd="0" parTransId="{C89F64B3-9546-4B0B-B0E4-151FAD06FBA0}" sibTransId="{52804992-D034-41A4-9FFE-179E4A3002C8}"/>
    <dgm:cxn modelId="{11B428B2-6603-4246-8231-065DF915EB35}" srcId="{6562C6A9-14B9-4AFB-8610-3FB1213EFE8D}" destId="{7A18F331-693F-4273-BDE0-837E64BABC54}" srcOrd="4" destOrd="0" parTransId="{F092127F-C340-445D-9177-6189EAB1CE48}" sibTransId="{D2CF8575-41DC-4D71-AB33-453FD20477B2}"/>
    <dgm:cxn modelId="{835D41BA-3F1E-4EAC-A777-9FF0DE5C9954}" srcId="{A36928CD-6BAE-40B6-9C8A-6978E10F821C}" destId="{F3549552-FD82-4ADF-A7CC-B10D9E2DEE6A}" srcOrd="1" destOrd="0" parTransId="{516BE95F-A4D3-43EF-AB0E-35AD1090C336}" sibTransId="{3DC52FC0-D64A-488A-B6F5-1BBB77046AE0}"/>
    <dgm:cxn modelId="{AF86A0BF-2031-4A39-A041-394A26FBE0EB}" type="presOf" srcId="{7A18F331-693F-4273-BDE0-837E64BABC54}" destId="{A03320EE-BD5B-4D7E-B4D7-76651B9FBE5D}" srcOrd="0" destOrd="5" presId="urn:microsoft.com/office/officeart/2005/8/layout/hList6"/>
    <dgm:cxn modelId="{0FD3C3CF-41D6-4352-9E4B-46FBAE485C71}" srcId="{6562C6A9-14B9-4AFB-8610-3FB1213EFE8D}" destId="{3518DA8D-61D0-46B3-BD14-CBCE1D2FFDA5}" srcOrd="0" destOrd="0" parTransId="{F709687F-5667-4E03-B667-F620110A550C}" sibTransId="{3D9609C7-A6CD-4C1F-8529-35AF5C7946C5}"/>
    <dgm:cxn modelId="{BECF29D8-2564-4A91-9A6B-324A3AC4D499}" type="presOf" srcId="{F3549552-FD82-4ADF-A7CC-B10D9E2DEE6A}" destId="{8712EF90-75A2-486F-BF44-7CCFBA65EB7D}" srcOrd="0" destOrd="0" presId="urn:microsoft.com/office/officeart/2005/8/layout/hList6"/>
    <dgm:cxn modelId="{50663DDD-2688-4BCD-ACF8-971CA457A9E7}" type="presOf" srcId="{164B36A4-F2CC-405C-B510-DFF51E1BE2E7}" destId="{1CB5C1EF-DA03-445F-BE3A-075D8ABDD9FF}" srcOrd="0" destOrd="1" presId="urn:microsoft.com/office/officeart/2005/8/layout/hList6"/>
    <dgm:cxn modelId="{86B0B8E3-0FB3-4CA4-832D-0E16E08CDA27}" srcId="{A36928CD-6BAE-40B6-9C8A-6978E10F821C}" destId="{6562C6A9-14B9-4AFB-8610-3FB1213EFE8D}" srcOrd="3" destOrd="0" parTransId="{E815FB9C-DE7C-48AB-87F1-92673290FF4D}" sibTransId="{1C41192E-CE71-430A-AC25-74AE5BE04E82}"/>
    <dgm:cxn modelId="{65E977F0-42FC-452A-999A-0D3F8DDD9EE1}" type="presOf" srcId="{4958D887-A28D-407C-BB79-4202336E1660}" destId="{A03320EE-BD5B-4D7E-B4D7-76651B9FBE5D}" srcOrd="0" destOrd="4" presId="urn:microsoft.com/office/officeart/2005/8/layout/hList6"/>
    <dgm:cxn modelId="{03332982-E47E-4B90-A2E3-A7898CAF5C7E}" type="presParOf" srcId="{C11C4EE7-3504-497B-97F4-1EF87866F345}" destId="{1CB5C1EF-DA03-445F-BE3A-075D8ABDD9FF}" srcOrd="0" destOrd="0" presId="urn:microsoft.com/office/officeart/2005/8/layout/hList6"/>
    <dgm:cxn modelId="{E96D5607-621C-40C6-9CE8-8F6100510052}" type="presParOf" srcId="{C11C4EE7-3504-497B-97F4-1EF87866F345}" destId="{DE765AA1-0D2B-411F-92C7-ACC6362A59D6}" srcOrd="1" destOrd="0" presId="urn:microsoft.com/office/officeart/2005/8/layout/hList6"/>
    <dgm:cxn modelId="{337BB9EB-5510-4CCB-8161-9AADB54A2479}" type="presParOf" srcId="{C11C4EE7-3504-497B-97F4-1EF87866F345}" destId="{8712EF90-75A2-486F-BF44-7CCFBA65EB7D}" srcOrd="2" destOrd="0" presId="urn:microsoft.com/office/officeart/2005/8/layout/hList6"/>
    <dgm:cxn modelId="{B14179FE-314A-443A-B42A-32A9B13EEE58}" type="presParOf" srcId="{C11C4EE7-3504-497B-97F4-1EF87866F345}" destId="{3403F025-E375-4EB4-B386-38418B9B8E0C}" srcOrd="3" destOrd="0" presId="urn:microsoft.com/office/officeart/2005/8/layout/hList6"/>
    <dgm:cxn modelId="{19ACEF31-CA28-4E0B-BF59-52F69487D4C0}" type="presParOf" srcId="{C11C4EE7-3504-497B-97F4-1EF87866F345}" destId="{6552AD41-B4DD-4788-912A-9047BDA3D431}" srcOrd="4" destOrd="0" presId="urn:microsoft.com/office/officeart/2005/8/layout/hList6"/>
    <dgm:cxn modelId="{A7849752-C584-4616-AB25-23872E140575}" type="presParOf" srcId="{C11C4EE7-3504-497B-97F4-1EF87866F345}" destId="{BD698442-FE59-4A5B-ABA8-B9328633D8F9}" srcOrd="5" destOrd="0" presId="urn:microsoft.com/office/officeart/2005/8/layout/hList6"/>
    <dgm:cxn modelId="{138A75E2-F1B3-4688-9DBF-196854080584}" type="presParOf" srcId="{C11C4EE7-3504-497B-97F4-1EF87866F345}" destId="{A03320EE-BD5B-4D7E-B4D7-76651B9FBE5D}" srcOrd="6" destOrd="0" presId="urn:microsoft.com/office/officeart/2005/8/layout/hList6"/>
    <dgm:cxn modelId="{FCF10B79-4620-4D64-85C9-9E0A5F5EF7D4}" type="presParOf" srcId="{C11C4EE7-3504-497B-97F4-1EF87866F345}" destId="{AD785493-0E7A-40D4-AB69-E857284A074C}" srcOrd="7" destOrd="0" presId="urn:microsoft.com/office/officeart/2005/8/layout/hList6"/>
    <dgm:cxn modelId="{B625CD92-29A3-465B-B6C1-AD962CD8ABDE}" type="presParOf" srcId="{C11C4EE7-3504-497B-97F4-1EF87866F345}" destId="{56A42770-315B-4A23-877F-C71CA566C52E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8357F-2829-4EFF-BED5-373BA4AEDDAB}">
      <dsp:nvSpPr>
        <dsp:cNvPr id="0" name=""/>
        <dsp:cNvSpPr/>
      </dsp:nvSpPr>
      <dsp:spPr>
        <a:xfrm>
          <a:off x="5714" y="1251206"/>
          <a:ext cx="2190750" cy="876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1</a:t>
          </a:r>
          <a:r>
            <a:rPr lang="ko-KR" altLang="en-US" sz="2400" kern="1200" dirty="0"/>
            <a:t>주차</a:t>
          </a:r>
        </a:p>
      </dsp:txBody>
      <dsp:txXfrm>
        <a:off x="5714" y="1251206"/>
        <a:ext cx="2190750" cy="876300"/>
      </dsp:txXfrm>
    </dsp:sp>
    <dsp:sp modelId="{DDD7A055-89F0-4D26-8975-F9C49302C7BF}">
      <dsp:nvSpPr>
        <dsp:cNvPr id="0" name=""/>
        <dsp:cNvSpPr/>
      </dsp:nvSpPr>
      <dsp:spPr>
        <a:xfrm>
          <a:off x="5714" y="2127506"/>
          <a:ext cx="2190750" cy="347928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파트 분배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논문 번역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논문 해석</a:t>
          </a:r>
        </a:p>
      </dsp:txBody>
      <dsp:txXfrm>
        <a:off x="5714" y="2127506"/>
        <a:ext cx="2190750" cy="3479287"/>
      </dsp:txXfrm>
    </dsp:sp>
    <dsp:sp modelId="{5DB76284-B672-49EC-910C-02F6E229AF26}">
      <dsp:nvSpPr>
        <dsp:cNvPr id="0" name=""/>
        <dsp:cNvSpPr/>
      </dsp:nvSpPr>
      <dsp:spPr>
        <a:xfrm>
          <a:off x="2503169" y="1251206"/>
          <a:ext cx="2190750" cy="876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2</a:t>
          </a:r>
          <a:r>
            <a:rPr lang="ko-KR" altLang="en-US" sz="2400" kern="1200" dirty="0"/>
            <a:t>주차</a:t>
          </a:r>
        </a:p>
      </dsp:txBody>
      <dsp:txXfrm>
        <a:off x="2503169" y="1251206"/>
        <a:ext cx="2190750" cy="876300"/>
      </dsp:txXfrm>
    </dsp:sp>
    <dsp:sp modelId="{EFEE0C94-489B-47B8-B94D-2B0B2D355355}">
      <dsp:nvSpPr>
        <dsp:cNvPr id="0" name=""/>
        <dsp:cNvSpPr/>
      </dsp:nvSpPr>
      <dsp:spPr>
        <a:xfrm>
          <a:off x="2503169" y="2127506"/>
          <a:ext cx="2190750" cy="347928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논문 번역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논문 해석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배경 지식 공부</a:t>
          </a:r>
        </a:p>
      </dsp:txBody>
      <dsp:txXfrm>
        <a:off x="2503169" y="2127506"/>
        <a:ext cx="2190750" cy="3479287"/>
      </dsp:txXfrm>
    </dsp:sp>
    <dsp:sp modelId="{115DB41F-0DD4-4F0E-8400-6A9C408B8255}">
      <dsp:nvSpPr>
        <dsp:cNvPr id="0" name=""/>
        <dsp:cNvSpPr/>
      </dsp:nvSpPr>
      <dsp:spPr>
        <a:xfrm>
          <a:off x="5000624" y="1251206"/>
          <a:ext cx="2190750" cy="876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3</a:t>
          </a:r>
          <a:r>
            <a:rPr lang="ko-KR" altLang="en-US" sz="2400" kern="1200" dirty="0"/>
            <a:t>주차</a:t>
          </a:r>
        </a:p>
      </dsp:txBody>
      <dsp:txXfrm>
        <a:off x="5000624" y="1251206"/>
        <a:ext cx="2190750" cy="876300"/>
      </dsp:txXfrm>
    </dsp:sp>
    <dsp:sp modelId="{5905C141-AC9D-4AD4-8C18-24DB465F55AD}">
      <dsp:nvSpPr>
        <dsp:cNvPr id="0" name=""/>
        <dsp:cNvSpPr/>
      </dsp:nvSpPr>
      <dsp:spPr>
        <a:xfrm>
          <a:off x="5000624" y="2127506"/>
          <a:ext cx="2190750" cy="347928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논문 분석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배경 지식 공부</a:t>
          </a:r>
        </a:p>
      </dsp:txBody>
      <dsp:txXfrm>
        <a:off x="5000624" y="2127506"/>
        <a:ext cx="2190750" cy="3479287"/>
      </dsp:txXfrm>
    </dsp:sp>
    <dsp:sp modelId="{7B3D68D1-FE12-4F08-B219-FB6F9412282C}">
      <dsp:nvSpPr>
        <dsp:cNvPr id="0" name=""/>
        <dsp:cNvSpPr/>
      </dsp:nvSpPr>
      <dsp:spPr>
        <a:xfrm>
          <a:off x="7498080" y="1251206"/>
          <a:ext cx="2190750" cy="876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4</a:t>
          </a:r>
          <a:r>
            <a:rPr lang="ko-KR" altLang="en-US" sz="2400" kern="1200" dirty="0"/>
            <a:t>주차</a:t>
          </a:r>
        </a:p>
      </dsp:txBody>
      <dsp:txXfrm>
        <a:off x="7498080" y="1251206"/>
        <a:ext cx="2190750" cy="876300"/>
      </dsp:txXfrm>
    </dsp:sp>
    <dsp:sp modelId="{6BE4D6F0-B1E8-431F-9127-864199A89099}">
      <dsp:nvSpPr>
        <dsp:cNvPr id="0" name=""/>
        <dsp:cNvSpPr/>
      </dsp:nvSpPr>
      <dsp:spPr>
        <a:xfrm>
          <a:off x="7498080" y="2127506"/>
          <a:ext cx="2190750" cy="347928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논문 분석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기술 실습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배경 지식 공부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발표 자료 작성</a:t>
          </a:r>
        </a:p>
      </dsp:txBody>
      <dsp:txXfrm>
        <a:off x="7498080" y="2127506"/>
        <a:ext cx="2190750" cy="3479287"/>
      </dsp:txXfrm>
    </dsp:sp>
    <dsp:sp modelId="{26131527-5DA6-4793-A7C3-AE2C1D9CEA67}">
      <dsp:nvSpPr>
        <dsp:cNvPr id="0" name=""/>
        <dsp:cNvSpPr/>
      </dsp:nvSpPr>
      <dsp:spPr>
        <a:xfrm>
          <a:off x="9995535" y="1251206"/>
          <a:ext cx="2190750" cy="8763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5</a:t>
          </a:r>
          <a:r>
            <a:rPr lang="ko-KR" altLang="en-US" sz="2400" kern="1200" dirty="0"/>
            <a:t>주차</a:t>
          </a:r>
        </a:p>
      </dsp:txBody>
      <dsp:txXfrm>
        <a:off x="9995535" y="1251206"/>
        <a:ext cx="2190750" cy="876300"/>
      </dsp:txXfrm>
    </dsp:sp>
    <dsp:sp modelId="{8AE96029-2924-4CD0-8608-7A61682C3794}">
      <dsp:nvSpPr>
        <dsp:cNvPr id="0" name=""/>
        <dsp:cNvSpPr/>
      </dsp:nvSpPr>
      <dsp:spPr>
        <a:xfrm>
          <a:off x="9995535" y="2127506"/>
          <a:ext cx="2190750" cy="347928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총 정리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배경 지식 공부</a:t>
          </a:r>
        </a:p>
      </dsp:txBody>
      <dsp:txXfrm>
        <a:off x="9995535" y="2127506"/>
        <a:ext cx="2190750" cy="34792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5C1EF-DA03-445F-BE3A-075D8ABDD9FF}">
      <dsp:nvSpPr>
        <dsp:cNvPr id="0" name=""/>
        <dsp:cNvSpPr/>
      </dsp:nvSpPr>
      <dsp:spPr>
        <a:xfrm rot="16200000">
          <a:off x="-1145144" y="1150815"/>
          <a:ext cx="4291670" cy="1990039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주요 논문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 dirty="0"/>
            <a:t>Network-based ML and graph theory algorithms for Precision oncology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 dirty="0"/>
            <a:t>TextMining4Bioinformatics-usingBioMedical Literature</a:t>
          </a:r>
          <a:endParaRPr lang="ko-KR" altLang="en-US" sz="1600" kern="1200" dirty="0"/>
        </a:p>
      </dsp:txBody>
      <dsp:txXfrm rot="5400000">
        <a:off x="5671" y="858334"/>
        <a:ext cx="1990039" cy="2575002"/>
      </dsp:txXfrm>
    </dsp:sp>
    <dsp:sp modelId="{8712EF90-75A2-486F-BF44-7CCFBA65EB7D}">
      <dsp:nvSpPr>
        <dsp:cNvPr id="0" name=""/>
        <dsp:cNvSpPr/>
      </dsp:nvSpPr>
      <dsp:spPr>
        <a:xfrm rot="16200000">
          <a:off x="994148" y="1150815"/>
          <a:ext cx="4291670" cy="1990039"/>
        </a:xfrm>
        <a:prstGeom prst="flowChartManualOperation">
          <a:avLst/>
        </a:prstGeom>
        <a:solidFill>
          <a:schemeClr val="accent2">
            <a:hueOff val="-848244"/>
            <a:satOff val="2796"/>
            <a:lumOff val="299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보조 논문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Navigating the functional landscape of transcription factors via non-negative tensor factorization analysis of </a:t>
          </a:r>
          <a:r>
            <a:rPr lang="en-US" altLang="en-US" sz="1400" kern="1200" dirty="0" err="1"/>
            <a:t>medline</a:t>
          </a:r>
          <a:r>
            <a:rPr lang="en-US" altLang="en-US" sz="1400" kern="1200" dirty="0"/>
            <a:t> abstracts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/>
            <a:t>Tensor Factorization towards Precision Medicine </a:t>
          </a:r>
          <a:endParaRPr lang="ko-KR" altLang="en-US" sz="1400" kern="1200" dirty="0"/>
        </a:p>
      </dsp:txBody>
      <dsp:txXfrm rot="5400000">
        <a:off x="2144963" y="858334"/>
        <a:ext cx="1990039" cy="2575002"/>
      </dsp:txXfrm>
    </dsp:sp>
    <dsp:sp modelId="{6552AD41-B4DD-4788-912A-9047BDA3D431}">
      <dsp:nvSpPr>
        <dsp:cNvPr id="0" name=""/>
        <dsp:cNvSpPr/>
      </dsp:nvSpPr>
      <dsp:spPr>
        <a:xfrm rot="16200000">
          <a:off x="3133441" y="1150815"/>
          <a:ext cx="4291670" cy="1990039"/>
        </a:xfrm>
        <a:prstGeom prst="flowChartManualOperation">
          <a:avLst/>
        </a:prstGeom>
        <a:solidFill>
          <a:schemeClr val="accent2">
            <a:hueOff val="-1696488"/>
            <a:satOff val="5592"/>
            <a:lumOff val="598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실습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 err="1"/>
            <a:t>Tensorflow</a:t>
          </a:r>
          <a:r>
            <a:rPr lang="en-US" altLang="ko-KR" sz="2400" kern="1200" dirty="0"/>
            <a:t> &amp; MNIST</a:t>
          </a:r>
          <a:endParaRPr lang="ko-KR" altLang="en-US" sz="2400" kern="1200" dirty="0"/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400" kern="1200" dirty="0"/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/>
            <a:t>NLTK &amp; KONLPY</a:t>
          </a:r>
          <a:endParaRPr lang="ko-KR" altLang="en-US" sz="2400" kern="1200" dirty="0"/>
        </a:p>
      </dsp:txBody>
      <dsp:txXfrm rot="5400000">
        <a:off x="4284256" y="858334"/>
        <a:ext cx="1990039" cy="2575002"/>
      </dsp:txXfrm>
    </dsp:sp>
    <dsp:sp modelId="{A03320EE-BD5B-4D7E-B4D7-76651B9FBE5D}">
      <dsp:nvSpPr>
        <dsp:cNvPr id="0" name=""/>
        <dsp:cNvSpPr/>
      </dsp:nvSpPr>
      <dsp:spPr>
        <a:xfrm rot="16200000">
          <a:off x="5272734" y="1150815"/>
          <a:ext cx="4291670" cy="1990039"/>
        </a:xfrm>
        <a:prstGeom prst="flowChartManualOperation">
          <a:avLst/>
        </a:prstGeom>
        <a:solidFill>
          <a:schemeClr val="accent2">
            <a:hueOff val="-2544732"/>
            <a:satOff val="8389"/>
            <a:lumOff val="897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방향성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최종 목표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요구 사항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800" kern="120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향후 진행 방향</a:t>
          </a:r>
        </a:p>
      </dsp:txBody>
      <dsp:txXfrm rot="5400000">
        <a:off x="6423549" y="858334"/>
        <a:ext cx="1990039" cy="2575002"/>
      </dsp:txXfrm>
    </dsp:sp>
    <dsp:sp modelId="{56A42770-315B-4A23-877F-C71CA566C52E}">
      <dsp:nvSpPr>
        <dsp:cNvPr id="0" name=""/>
        <dsp:cNvSpPr/>
      </dsp:nvSpPr>
      <dsp:spPr>
        <a:xfrm rot="16200000">
          <a:off x="7412027" y="1150815"/>
          <a:ext cx="4291670" cy="1990039"/>
        </a:xfrm>
        <a:prstGeom prst="flowChartManualOperation">
          <a:avLst/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참고 문헌</a:t>
          </a:r>
        </a:p>
      </dsp:txBody>
      <dsp:txXfrm rot="5400000">
        <a:off x="8562842" y="858334"/>
        <a:ext cx="1990039" cy="2575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DE723-95E4-4F7D-8476-DC1C6745169E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D38E5-3391-47CB-B6DA-811E15A55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5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0282341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0282341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gatenews.com/news/870965395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ntshtoiiq8p3/presentation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o.wikipedia.org/wiki/%EC%95%94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gatenews.com/news/87096539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gatenews.com/news/87096539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24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최근들어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암 치료 분야는 유전체 분석을 통해 표적 항암제를 사용하고자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표적 치료는 암세포만 공격하는 치료법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항암제가 정상 세포까지 영향을 줬던 것 과는 달리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유발 유전자 돌연변이나 암세포에 특히 많이 발현되는 단백질을 표적으로 하는 치료제를 사용하는 치료 방법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https://news.joins.com/article/20282341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90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표적 치료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60%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효과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내는데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중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명이 항암제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효과를 볼 수 있습니다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algn="ctr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종류의 암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같은 폐암이더라도 발병 유전자 형태에 따라서 치료 방법이 달라야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https://news.joins.com/article/20282341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40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논문에서는 암의 조기진단과 예방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치료를 목표로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 학습과 그래프 알고리즘을 정밀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종양학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표적 치료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접목시키는 방법을 주장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196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논문에서 말하고자 하는 전체적인 흐름은 다음과 같습니다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먼저</a:t>
            </a:r>
            <a:r>
              <a:rPr lang="en-US" altLang="ko-KR" b="1" dirty="0"/>
              <a:t>, A) </a:t>
            </a:r>
            <a:r>
              <a:rPr lang="ko-KR" altLang="en-US" b="1" dirty="0"/>
              <a:t>개인 유전체 프로필에 대한 네트워크 기반 분석을 통해 암의 구조와 암의 형질을 예측하는 네트워크 모듈을 확인 합니다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이 네트워크 모듈을 감지하면</a:t>
            </a:r>
            <a:r>
              <a:rPr lang="en-US" altLang="ko-KR" b="1" dirty="0"/>
              <a:t>, </a:t>
            </a:r>
            <a:r>
              <a:rPr lang="ko-KR" altLang="en-US" b="1" dirty="0"/>
              <a:t>암의 형질을 예측하고</a:t>
            </a:r>
            <a:r>
              <a:rPr lang="en-US" altLang="ko-KR" b="1" dirty="0"/>
              <a:t>, </a:t>
            </a:r>
            <a:r>
              <a:rPr lang="ko-KR" altLang="en-US" b="1" dirty="0"/>
              <a:t>암 유발 유전자를 탐지하는 것이 수월해 집니다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다음은 이 </a:t>
            </a:r>
            <a:r>
              <a:rPr lang="en-US" altLang="ko-KR" b="1" dirty="0"/>
              <a:t>B) </a:t>
            </a:r>
            <a:r>
              <a:rPr lang="ko-KR" altLang="en-US" b="1" dirty="0"/>
              <a:t>네트워크 모듈을 기반으로 신약 재창출을 실시합니다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/>
              <a:t>신약재창출이란</a:t>
            </a:r>
            <a:r>
              <a:rPr lang="en-US" altLang="ko-KR" b="1" dirty="0"/>
              <a:t>, 1&gt;(</a:t>
            </a:r>
            <a:r>
              <a:rPr lang="ko-KR" altLang="en-US" b="1" dirty="0"/>
              <a:t>이미 시판되어 사용되고 있어서 안전성이 입증된 약물</a:t>
            </a:r>
            <a:r>
              <a:rPr lang="en-US" altLang="ko-KR" b="1" dirty="0"/>
              <a:t>)</a:t>
            </a:r>
            <a:r>
              <a:rPr lang="ko-KR" altLang="en-US" b="1" dirty="0"/>
              <a:t>이나</a:t>
            </a:r>
            <a:r>
              <a:rPr lang="en-US" altLang="ko-KR" b="1" dirty="0"/>
              <a:t>, 2&gt;(</a:t>
            </a:r>
            <a:r>
              <a:rPr lang="ko-KR" altLang="en-US" b="1" dirty="0"/>
              <a:t>임상시험에서 안전성은 있지만 효능이 충분히 입증되지 않아 허가 받지 못한 약물</a:t>
            </a:r>
            <a:r>
              <a:rPr lang="en-US" altLang="ko-KR" b="1" dirty="0"/>
              <a:t>)</a:t>
            </a:r>
            <a:r>
              <a:rPr lang="ko-KR" altLang="en-US" b="1" dirty="0"/>
              <a:t>을 대상으로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다시 평가하여 새로운 약효를 찾아 신약으로 개발하는 신약개발의 한 방법입니다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b) </a:t>
            </a:r>
            <a:r>
              <a:rPr lang="ko-KR" altLang="en-US" dirty="0"/>
              <a:t>네트워크 기반 </a:t>
            </a:r>
            <a:r>
              <a:rPr lang="ko-KR" altLang="en-US" dirty="0" err="1"/>
              <a:t>신약재창출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	</a:t>
            </a:r>
            <a:r>
              <a:rPr lang="en-US" altLang="ko-KR" dirty="0"/>
              <a:t>-&gt; (</a:t>
            </a:r>
            <a:r>
              <a:rPr lang="ko-KR" altLang="en-US" dirty="0"/>
              <a:t>약물 </a:t>
            </a:r>
            <a:r>
              <a:rPr lang="en-US" altLang="ko-KR" dirty="0"/>
              <a:t>? </a:t>
            </a:r>
            <a:r>
              <a:rPr lang="ko-KR" altLang="en-US" dirty="0"/>
              <a:t>약물</a:t>
            </a:r>
            <a:r>
              <a:rPr lang="en-US" altLang="ko-KR" dirty="0"/>
              <a:t>) </a:t>
            </a:r>
            <a:r>
              <a:rPr lang="ko-KR" altLang="en-US" dirty="0"/>
              <a:t>유사성</a:t>
            </a:r>
            <a:r>
              <a:rPr lang="en-US" altLang="ko-KR" dirty="0"/>
              <a:t>, (</a:t>
            </a:r>
            <a:r>
              <a:rPr lang="ko-KR" altLang="en-US" dirty="0"/>
              <a:t>약물 </a:t>
            </a:r>
            <a:r>
              <a:rPr lang="en-US" altLang="ko-KR" dirty="0"/>
              <a:t>? </a:t>
            </a:r>
            <a:r>
              <a:rPr lang="ko-KR" altLang="en-US" dirty="0"/>
              <a:t>표적</a:t>
            </a:r>
            <a:r>
              <a:rPr lang="en-US" altLang="ko-KR" dirty="0"/>
              <a:t>(</a:t>
            </a:r>
            <a:r>
              <a:rPr lang="ko-KR" altLang="en-US" dirty="0"/>
              <a:t>단백질</a:t>
            </a:r>
            <a:r>
              <a:rPr lang="en-US" altLang="ko-KR" dirty="0"/>
              <a:t>)) </a:t>
            </a:r>
            <a:r>
              <a:rPr lang="ko-KR" altLang="en-US" dirty="0"/>
              <a:t>관계 및 </a:t>
            </a:r>
            <a:r>
              <a:rPr lang="en-US" altLang="ko-KR" dirty="0"/>
              <a:t>(</a:t>
            </a:r>
            <a:r>
              <a:rPr lang="ko-KR" altLang="en-US" dirty="0"/>
              <a:t>유전자 </a:t>
            </a:r>
            <a:r>
              <a:rPr lang="en-US" altLang="ko-KR" dirty="0"/>
              <a:t>? </a:t>
            </a:r>
            <a:r>
              <a:rPr lang="ko-KR" altLang="en-US" dirty="0"/>
              <a:t>유전자</a:t>
            </a:r>
            <a:r>
              <a:rPr lang="en-US" altLang="ko-KR" dirty="0"/>
              <a:t>) </a:t>
            </a:r>
            <a:r>
              <a:rPr lang="ko-KR" altLang="en-US" dirty="0"/>
              <a:t>관계를 탐구하여 약물 재활용을 위한 네트워크 기반 알고리즘도 개발되었습니다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59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먼저</a:t>
            </a:r>
            <a:r>
              <a:rPr lang="en-US" altLang="ko-KR" b="1" dirty="0"/>
              <a:t>, a) </a:t>
            </a:r>
            <a:r>
              <a:rPr lang="ko-KR" altLang="en-US" b="1" dirty="0"/>
              <a:t>개인 유전체 프로필에 대한 네트워크 기반 분석 입니다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이는 암의 구조와 암의 형질을 예측하는 네트워크 모듈을 확인하는 것이 목표입니다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앞서 언급한 대로</a:t>
            </a:r>
            <a:r>
              <a:rPr lang="en-US" altLang="ko-KR" b="1" dirty="0"/>
              <a:t>, </a:t>
            </a:r>
            <a:r>
              <a:rPr lang="ko-KR" altLang="en-US" b="1" dirty="0"/>
              <a:t>이 네트워크 모듈을 감지하면 암의 형질 예측과 암 유발 유전자 탐지가 </a:t>
            </a:r>
            <a:r>
              <a:rPr lang="ko-KR" altLang="en-US" b="1" dirty="0" err="1"/>
              <a:t>수월해집니다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자세한 방법들에 앞서 기초적인 용어들에 대해 먼저 소개해드리고자 합니다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환자 유전체 프로필</a:t>
            </a:r>
            <a:r>
              <a:rPr lang="en-US" altLang="ko-KR" b="1" dirty="0"/>
              <a:t>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유전체 프로필은 개개인 표본의 유전체 모습을 설명합니다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이는 분자 네트워크와 통합되어 있습니다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분자 네트워크에 앞서 먼저 </a:t>
            </a:r>
            <a:r>
              <a:rPr lang="en-US" altLang="ko-KR" b="1" dirty="0"/>
              <a:t>PPI </a:t>
            </a:r>
            <a:r>
              <a:rPr lang="ko-KR" altLang="en-US" b="1" dirty="0"/>
              <a:t>네트워크에 대해 말씀드리겠습니다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&lt;PPI </a:t>
            </a:r>
            <a:r>
              <a:rPr lang="ko-KR" altLang="en-US" b="1" dirty="0"/>
              <a:t>네트워크</a:t>
            </a:r>
            <a:r>
              <a:rPr lang="en-US" altLang="ko-KR" b="1" dirty="0"/>
              <a:t>(</a:t>
            </a:r>
            <a:r>
              <a:rPr lang="ko-KR" altLang="en-US" b="1" dirty="0"/>
              <a:t>단백질 상호작용 네트워크</a:t>
            </a:r>
            <a:r>
              <a:rPr lang="en-US" altLang="ko-KR" b="1" dirty="0"/>
              <a:t>)&gt;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PPI </a:t>
            </a:r>
            <a:r>
              <a:rPr lang="ko-KR" altLang="en-US" b="1" dirty="0"/>
              <a:t>네트워크는 단백질과 단백질의 상호작용 네트워크입니다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단백질은 다른 단백질과의 상호 유기적인 작용을 통해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신호 전달</a:t>
            </a:r>
            <a:r>
              <a:rPr lang="en-US" altLang="ko-KR" b="1" dirty="0"/>
              <a:t>(signal transduction), </a:t>
            </a:r>
            <a:r>
              <a:rPr lang="ko-KR" altLang="en-US" b="1" dirty="0"/>
              <a:t>세포 생명 주기</a:t>
            </a:r>
            <a:r>
              <a:rPr lang="en-US" altLang="ko-KR" b="1" dirty="0"/>
              <a:t>(cell life cycle), </a:t>
            </a:r>
            <a:r>
              <a:rPr lang="ko-KR" altLang="en-US" b="1" dirty="0"/>
              <a:t>세포 분화</a:t>
            </a:r>
            <a:r>
              <a:rPr lang="en-US" altLang="ko-KR" b="1" dirty="0"/>
              <a:t>(cell development), DNA </a:t>
            </a:r>
            <a:r>
              <a:rPr lang="ko-KR" altLang="en-US" b="1" dirty="0"/>
              <a:t>복제</a:t>
            </a:r>
            <a:r>
              <a:rPr lang="en-US" altLang="ko-KR" b="1" dirty="0"/>
              <a:t>(replication), </a:t>
            </a:r>
            <a:r>
              <a:rPr lang="ko-KR" altLang="en-US" b="1" dirty="0"/>
              <a:t>물질대사</a:t>
            </a:r>
            <a:r>
              <a:rPr lang="en-US" altLang="ko-KR" b="1" dirty="0"/>
              <a:t>(metabolism) </a:t>
            </a:r>
            <a:r>
              <a:rPr lang="ko-KR" altLang="en-US" b="1" dirty="0"/>
              <a:t>등과 같은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세포의 생리활성 반응을 조절하게 됩니다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이러한 상호작용을 단백질들 사이의 관계로 나타내면 네트워크 형태로 표현되는데</a:t>
            </a:r>
            <a:r>
              <a:rPr lang="en-US" altLang="ko-KR" b="1" dirty="0"/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여기서 </a:t>
            </a:r>
            <a:r>
              <a:rPr lang="ko-KR" altLang="en-US" b="1" dirty="0" err="1"/>
              <a:t>단백질을노드로</a:t>
            </a:r>
            <a:r>
              <a:rPr lang="en-US" altLang="ko-KR" b="1" dirty="0"/>
              <a:t>, </a:t>
            </a:r>
            <a:r>
              <a:rPr lang="ko-KR" altLang="en-US" b="1" dirty="0"/>
              <a:t>상호 관계를 </a:t>
            </a:r>
            <a:r>
              <a:rPr lang="ko-KR" altLang="en-US" b="1" dirty="0" err="1"/>
              <a:t>에지로</a:t>
            </a:r>
            <a:r>
              <a:rPr lang="ko-KR" altLang="en-US" b="1" dirty="0"/>
              <a:t> 표현한 것이 </a:t>
            </a:r>
            <a:r>
              <a:rPr lang="en-US" altLang="ko-KR" b="1" dirty="0"/>
              <a:t>PPI </a:t>
            </a:r>
            <a:r>
              <a:rPr lang="ko-KR" altLang="en-US" b="1" dirty="0"/>
              <a:t>네트워크 입니다</a:t>
            </a:r>
            <a:r>
              <a:rPr lang="en-US" altLang="ko-KR" b="1" dirty="0"/>
              <a:t>..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분자 네트워크</a:t>
            </a:r>
            <a:r>
              <a:rPr lang="en-US" altLang="ko-KR" b="1" dirty="0"/>
              <a:t>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분자 네트워크는 인간의 </a:t>
            </a:r>
            <a:r>
              <a:rPr lang="en-US" altLang="ko-KR" b="1" dirty="0"/>
              <a:t>PPI </a:t>
            </a:r>
            <a:r>
              <a:rPr lang="ko-KR" altLang="en-US" b="1" dirty="0"/>
              <a:t>네트워크입니다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인간 </a:t>
            </a:r>
            <a:r>
              <a:rPr lang="en-US" altLang="ko-KR" b="1" dirty="0"/>
              <a:t>(</a:t>
            </a:r>
            <a:r>
              <a:rPr lang="ko-KR" altLang="en-US" b="1" dirty="0"/>
              <a:t>단백질과 단백질의</a:t>
            </a:r>
            <a:r>
              <a:rPr lang="en-US" altLang="ko-KR" b="1" dirty="0"/>
              <a:t>) </a:t>
            </a:r>
            <a:r>
              <a:rPr lang="ko-KR" altLang="en-US" b="1" dirty="0"/>
              <a:t>상호작용 네트워크 입니다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약물과 질병의 형질은 </a:t>
            </a:r>
            <a:r>
              <a:rPr lang="en-US" altLang="ko-KR" b="1" dirty="0"/>
              <a:t>PPI </a:t>
            </a:r>
            <a:r>
              <a:rPr lang="ko-KR" altLang="en-US" b="1" dirty="0"/>
              <a:t>네트워크에서 단백질 유전자에 </a:t>
            </a:r>
            <a:r>
              <a:rPr lang="ko-KR" altLang="en-US" b="1" dirty="0" err="1"/>
              <a:t>연결되어있는</a:t>
            </a:r>
            <a:r>
              <a:rPr lang="ko-KR" altLang="en-US" b="1" dirty="0"/>
              <a:t> </a:t>
            </a:r>
            <a:r>
              <a:rPr lang="ko-KR" altLang="en-US" b="1" dirty="0" err="1"/>
              <a:t>네트워크에의해</a:t>
            </a:r>
            <a:r>
              <a:rPr lang="ko-KR" altLang="en-US" b="1" dirty="0"/>
              <a:t> </a:t>
            </a:r>
            <a:r>
              <a:rPr lang="ko-KR" altLang="en-US" b="1" dirty="0" err="1"/>
              <a:t>모델링됩니다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따라서 분자 네트워크는 </a:t>
            </a:r>
            <a:r>
              <a:rPr lang="en-US" altLang="ko-KR" b="1" dirty="0"/>
              <a:t>(</a:t>
            </a:r>
            <a:r>
              <a:rPr lang="ko-KR" altLang="en-US" b="1" dirty="0"/>
              <a:t>단백질과 단백질의</a:t>
            </a:r>
            <a:r>
              <a:rPr lang="en-US" altLang="ko-KR" b="1" dirty="0"/>
              <a:t>) </a:t>
            </a:r>
            <a:r>
              <a:rPr lang="ko-KR" altLang="en-US" b="1" dirty="0"/>
              <a:t>상호작용</a:t>
            </a:r>
            <a:r>
              <a:rPr lang="en-US" altLang="ko-KR" b="1" dirty="0"/>
              <a:t>, </a:t>
            </a:r>
            <a:r>
              <a:rPr lang="ko-KR" altLang="en-US" b="1" dirty="0"/>
              <a:t>유전자 동시 발현</a:t>
            </a:r>
            <a:r>
              <a:rPr lang="en-US" altLang="ko-KR" b="1" dirty="0"/>
              <a:t>, </a:t>
            </a:r>
            <a:r>
              <a:rPr lang="ko-KR" altLang="en-US" b="1" dirty="0"/>
              <a:t>기능적 유사성</a:t>
            </a:r>
            <a:r>
              <a:rPr lang="en-US" altLang="ko-KR" b="1" dirty="0"/>
              <a:t>, </a:t>
            </a:r>
            <a:r>
              <a:rPr lang="ko-KR" altLang="en-US" b="1" dirty="0"/>
              <a:t>규제 관계</a:t>
            </a:r>
            <a:r>
              <a:rPr lang="en-US" altLang="ko-KR" b="1" dirty="0"/>
              <a:t>, </a:t>
            </a:r>
            <a:r>
              <a:rPr lang="ko-KR" altLang="en-US" b="1" dirty="0"/>
              <a:t>생화학 반응 등의 분자간의 관계를 설명한 네트워크입니다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또한 분자 네트워크에는 실험과 계산으로 얻어진 상호 작용과 물리적 상호 작용이 포함됩니다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유전체 데이터의 네트워크 기반 분석은 흔히 암에 의한 이상이 분자 네트워크의 동일한 경로 또는 하위 네트워크에서</a:t>
            </a:r>
            <a:r>
              <a:rPr lang="en-US" altLang="ko-KR" b="1" dirty="0"/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다른 유전자를 대상으로 한다는 가정에 기초합니다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그리고 그러한 체계적인 행동이 경로나 네트워크 모듈에서 유전자 기능의 조정된 변화로서 관찰될 수 있도록 합니다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다음으로는 이 유전체 프로필에 대한 네트워크 기반 분석 방법 </a:t>
            </a:r>
            <a:r>
              <a:rPr lang="en-US" altLang="ko-KR" b="1" dirty="0"/>
              <a:t>3</a:t>
            </a:r>
            <a:r>
              <a:rPr lang="ko-KR" altLang="en-US" b="1" dirty="0"/>
              <a:t>가지를 소개해드리겠습니다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형질 유사성 네트워크</a:t>
            </a:r>
            <a:r>
              <a:rPr lang="en-US" altLang="ko-KR" dirty="0"/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질병 분석은 그들의 유전적 유발자에 대한 정보를 제공할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온라인 </a:t>
            </a:r>
            <a:r>
              <a:rPr lang="ko-KR" altLang="en-US" dirty="0" err="1"/>
              <a:t>멘델</a:t>
            </a:r>
            <a:r>
              <a:rPr lang="ko-KR" altLang="en-US" dirty="0"/>
              <a:t> 상속 </a:t>
            </a:r>
            <a:r>
              <a:rPr lang="en-US" altLang="ko-KR" dirty="0"/>
              <a:t>(OMIM)</a:t>
            </a:r>
            <a:r>
              <a:rPr lang="ko-KR" altLang="en-US" dirty="0"/>
              <a:t>은 인간 유전자와 유전자 형질과 그들의 형질 유전자 연관성에 대한 문서를 포괄적으로 요약한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형질 유사성 네트워크는 </a:t>
            </a:r>
            <a:r>
              <a:rPr lang="en-US" altLang="ko-KR" dirty="0"/>
              <a:t>(</a:t>
            </a:r>
            <a:r>
              <a:rPr lang="ko-KR" altLang="en-US" dirty="0"/>
              <a:t>유전적 유사성 또는 질병의 개요와 때때로 </a:t>
            </a:r>
            <a:r>
              <a:rPr lang="en-US" altLang="ko-KR" dirty="0"/>
              <a:t>mRNA </a:t>
            </a:r>
            <a:r>
              <a:rPr lang="ko-KR" altLang="en-US" dirty="0"/>
              <a:t>발현</a:t>
            </a:r>
            <a:r>
              <a:rPr lang="en-US" altLang="ko-KR" dirty="0"/>
              <a:t>)</a:t>
            </a:r>
            <a:r>
              <a:rPr lang="ko-KR" altLang="en-US" dirty="0"/>
              <a:t>에 기초하여 구축될 수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Human Phenotype Ontology (HPO = </a:t>
            </a:r>
            <a:r>
              <a:rPr lang="ko-KR" altLang="en-US" dirty="0"/>
              <a:t>인간 형질 </a:t>
            </a:r>
            <a:r>
              <a:rPr lang="ko-KR" altLang="en-US" dirty="0" err="1"/>
              <a:t>종양학</a:t>
            </a:r>
            <a:r>
              <a:rPr lang="en-US" altLang="ko-KR" dirty="0"/>
              <a:t>)</a:t>
            </a:r>
            <a:r>
              <a:rPr lang="ko-KR" altLang="en-US" dirty="0"/>
              <a:t>는 종양학에서 모든 인간 질병 형질의 조직 중 가장 종합적인 조직입니다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10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1&gt; </a:t>
            </a:r>
            <a:r>
              <a:rPr lang="ko-KR" altLang="en-US" b="1" dirty="0"/>
              <a:t>모델 기반 통합	</a:t>
            </a:r>
          </a:p>
          <a:p>
            <a:pPr algn="ctr"/>
            <a:r>
              <a:rPr lang="ko-KR" altLang="en-US" b="1" dirty="0"/>
              <a:t>가장 먼저</a:t>
            </a:r>
            <a:r>
              <a:rPr lang="en-US" altLang="ko-KR" b="1" dirty="0"/>
              <a:t>, </a:t>
            </a:r>
            <a:r>
              <a:rPr lang="ko-KR" altLang="en-US" b="1" dirty="0"/>
              <a:t>모델 기반 통합입니다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모델 기반 통합은 </a:t>
            </a:r>
            <a:r>
              <a:rPr lang="en-US" altLang="ko-KR" b="1" dirty="0"/>
              <a:t>1) </a:t>
            </a:r>
            <a:r>
              <a:rPr lang="ko-KR" altLang="en-US" b="1" dirty="0"/>
              <a:t>유전체 프로필과 </a:t>
            </a:r>
            <a:r>
              <a:rPr lang="en-US" altLang="ko-KR" b="1" dirty="0"/>
              <a:t>2) </a:t>
            </a:r>
            <a:r>
              <a:rPr lang="ko-KR" altLang="en-US" b="1" dirty="0"/>
              <a:t>분자 네트워크</a:t>
            </a:r>
            <a:r>
              <a:rPr lang="en-US" altLang="ko-KR" b="1" dirty="0"/>
              <a:t>, 3) </a:t>
            </a:r>
            <a:r>
              <a:rPr lang="ko-KR" altLang="en-US" b="1" dirty="0"/>
              <a:t>형질 라벨을 인풋으로 사용합니다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1) </a:t>
            </a:r>
            <a:r>
              <a:rPr lang="ko-KR" altLang="en-US" b="1" dirty="0"/>
              <a:t>가장 먼저 유전체 프로필에서 샘플을 선택합니다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2) </a:t>
            </a:r>
            <a:r>
              <a:rPr lang="ko-KR" altLang="en-US" b="1" dirty="0"/>
              <a:t>다음으로는 네트워크 구조를 가져옵니다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3) </a:t>
            </a:r>
            <a:r>
              <a:rPr lang="ko-KR" altLang="en-US" b="1" dirty="0"/>
              <a:t>유전체 프로필을 네트워크와 통합하는 단일 통합 기계 학습 프레임 워크를 공식화하여 네트워크 기반 통합 모델</a:t>
            </a:r>
            <a:r>
              <a:rPr lang="en-US" altLang="ko-KR" b="1" dirty="0"/>
              <a:t>(N1)</a:t>
            </a:r>
            <a:r>
              <a:rPr lang="ko-KR" altLang="en-US" b="1" dirty="0"/>
              <a:t>을 만듭니다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4) </a:t>
            </a:r>
            <a:r>
              <a:rPr lang="ko-KR" altLang="en-US" b="1" dirty="0"/>
              <a:t>통합 모델을 </a:t>
            </a:r>
            <a:r>
              <a:rPr lang="en-US" altLang="ko-KR" b="1" dirty="0"/>
              <a:t>Laplacian </a:t>
            </a:r>
            <a:r>
              <a:rPr lang="ko-KR" altLang="en-US" b="1" dirty="0"/>
              <a:t>그래프로 준 지도 학습함으로써 유전체 특징과 환자  샘플 사이의 구조를 더 편리하게 탐색합니다</a:t>
            </a:r>
            <a:r>
              <a:rPr lang="en-US" altLang="ko-KR" b="1" dirty="0"/>
              <a:t>. </a:t>
            </a:r>
          </a:p>
          <a:p>
            <a:pPr algn="ctr"/>
            <a:r>
              <a:rPr lang="en-US" altLang="ko-KR" b="1" dirty="0"/>
              <a:t>			</a:t>
            </a:r>
            <a:r>
              <a:rPr lang="ko-KR" altLang="en-US" b="1" dirty="0"/>
              <a:t>즉</a:t>
            </a:r>
            <a:r>
              <a:rPr lang="en-US" altLang="ko-KR" b="1" dirty="0"/>
              <a:t>, (N1</a:t>
            </a:r>
            <a:r>
              <a:rPr lang="ko-KR" altLang="en-US" b="1" dirty="0"/>
              <a:t>을 </a:t>
            </a:r>
            <a:r>
              <a:rPr lang="en-US" altLang="ko-KR" b="1" dirty="0"/>
              <a:t>Laplacian </a:t>
            </a:r>
            <a:r>
              <a:rPr lang="ko-KR" altLang="en-US" b="1" dirty="0"/>
              <a:t>그래프로 준 지도 학습하여 </a:t>
            </a:r>
            <a:r>
              <a:rPr lang="en-US" altLang="ko-KR" b="1" dirty="0"/>
              <a:t>N1</a:t>
            </a:r>
            <a:r>
              <a:rPr lang="ko-KR" altLang="en-US" b="1" dirty="0"/>
              <a:t>의 특징과 구조파악</a:t>
            </a:r>
            <a:r>
              <a:rPr lang="en-US" altLang="ko-KR" b="1" dirty="0"/>
              <a:t>)</a:t>
            </a:r>
          </a:p>
          <a:p>
            <a:pPr algn="ctr"/>
            <a:r>
              <a:rPr lang="en-US" altLang="ko-KR" b="1" dirty="0"/>
              <a:t>			</a:t>
            </a:r>
            <a:r>
              <a:rPr lang="ko-KR" altLang="en-US" b="1" dirty="0"/>
              <a:t>정확히</a:t>
            </a:r>
            <a:r>
              <a:rPr lang="en-US" altLang="ko-KR" b="1" dirty="0"/>
              <a:t>, </a:t>
            </a:r>
            <a:r>
              <a:rPr lang="ko-KR" altLang="en-US" b="1" dirty="0"/>
              <a:t>이 논문에서는 </a:t>
            </a:r>
            <a:r>
              <a:rPr lang="en-US" altLang="ko-KR" b="1" dirty="0"/>
              <a:t>Laplacian </a:t>
            </a:r>
            <a:r>
              <a:rPr lang="ko-KR" altLang="en-US" b="1" dirty="0"/>
              <a:t>그래프 제약과 </a:t>
            </a:r>
            <a:r>
              <a:rPr lang="en-US" altLang="ko-KR" b="1" dirty="0"/>
              <a:t>L1 – </a:t>
            </a:r>
            <a:r>
              <a:rPr lang="ko-KR" altLang="en-US" b="1" dirty="0"/>
              <a:t>표준 희박 선형 회귀를 결합하여 회귀 계수 간의 관계를 포착하는 </a:t>
            </a:r>
          </a:p>
          <a:p>
            <a:pPr algn="ctr"/>
            <a:r>
              <a:rPr lang="ko-KR" altLang="en-US" b="1" dirty="0"/>
              <a:t>			네트워크 제한 선형 회귀 절차를 제안했습니다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5) </a:t>
            </a:r>
            <a:r>
              <a:rPr lang="ko-KR" altLang="en-US" b="1" dirty="0"/>
              <a:t>그리고 이를 통해 특징 변수에서 학습된 계수가 암 서브 네트워크 모듈을 형성합니다</a:t>
            </a:r>
            <a:r>
              <a:rPr lang="en-US" altLang="ko-KR" b="1" dirty="0"/>
              <a:t>. </a:t>
            </a:r>
          </a:p>
          <a:p>
            <a:pPr algn="ctr"/>
            <a:r>
              <a:rPr lang="en-US" altLang="ko-KR" b="1" dirty="0"/>
              <a:t>			</a:t>
            </a:r>
            <a:r>
              <a:rPr lang="ko-KR" altLang="en-US" b="1" dirty="0"/>
              <a:t>즉</a:t>
            </a:r>
            <a:r>
              <a:rPr lang="en-US" altLang="ko-KR" b="1" dirty="0"/>
              <a:t>, (N1</a:t>
            </a:r>
            <a:r>
              <a:rPr lang="ko-KR" altLang="en-US" b="1" dirty="0"/>
              <a:t>의 특징과 구조를 </a:t>
            </a:r>
            <a:r>
              <a:rPr lang="ko-KR" altLang="en-US" b="1" dirty="0" err="1"/>
              <a:t>파악후</a:t>
            </a:r>
            <a:r>
              <a:rPr lang="en-US" altLang="ko-KR" b="1" dirty="0"/>
              <a:t>, </a:t>
            </a:r>
            <a:r>
              <a:rPr lang="ko-KR" altLang="en-US" b="1" dirty="0"/>
              <a:t>이 내용을 바탕으로 암 서브 네트워크 형성</a:t>
            </a:r>
            <a:r>
              <a:rPr lang="en-US" altLang="ko-KR" b="1" dirty="0"/>
              <a:t>)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6) </a:t>
            </a:r>
            <a:r>
              <a:rPr lang="ko-KR" altLang="en-US" b="1" dirty="0"/>
              <a:t>마지막으로 이를 통해 암의 형질을 예측합니다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</a:t>
            </a:r>
          </a:p>
          <a:p>
            <a:pPr algn="ctr"/>
            <a:r>
              <a:rPr lang="en-US" altLang="ko-KR" b="1" dirty="0"/>
              <a:t>		</a:t>
            </a:r>
            <a:r>
              <a:rPr lang="ko-KR" altLang="en-US" b="1" dirty="0"/>
              <a:t>이점 </a:t>
            </a:r>
            <a:r>
              <a:rPr lang="en-US" altLang="ko-KR" b="1" dirty="0"/>
              <a:t>: </a:t>
            </a:r>
            <a:r>
              <a:rPr lang="ko-KR" altLang="en-US" b="1" dirty="0"/>
              <a:t>하나로 결합된 </a:t>
            </a:r>
            <a:r>
              <a:rPr lang="ko-KR" altLang="en-US" b="1" dirty="0" err="1"/>
              <a:t>프레임워크이며</a:t>
            </a:r>
            <a:r>
              <a:rPr lang="en-US" altLang="ko-KR" b="1" dirty="0"/>
              <a:t>, </a:t>
            </a:r>
            <a:r>
              <a:rPr lang="ko-KR" altLang="en-US" b="1" dirty="0"/>
              <a:t>세계적으로 최적화된 전략입니다</a:t>
            </a:r>
            <a:r>
              <a:rPr lang="en-US" altLang="ko-KR" b="1" dirty="0"/>
              <a:t>. </a:t>
            </a:r>
            <a:r>
              <a:rPr lang="ko-KR" altLang="en-US" b="1" dirty="0"/>
              <a:t>또한 결과 예측이 쉽고</a:t>
            </a:r>
            <a:r>
              <a:rPr lang="en-US" altLang="ko-KR" b="1" dirty="0"/>
              <a:t>, </a:t>
            </a:r>
            <a:r>
              <a:rPr lang="ko-KR" altLang="en-US" b="1" dirty="0"/>
              <a:t>교차 유효성 검사를 통해 모델 학습 가능합니다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</a:t>
            </a:r>
            <a:r>
              <a:rPr lang="ko-KR" altLang="en-US" b="1" dirty="0"/>
              <a:t>한계점 </a:t>
            </a:r>
            <a:r>
              <a:rPr lang="en-US" altLang="ko-KR" b="1" dirty="0"/>
              <a:t>: </a:t>
            </a:r>
            <a:r>
              <a:rPr lang="ko-KR" altLang="en-US" b="1" dirty="0"/>
              <a:t>최적화가 더 어렵고</a:t>
            </a:r>
            <a:r>
              <a:rPr lang="en-US" altLang="ko-KR" b="1" dirty="0"/>
              <a:t>, </a:t>
            </a:r>
            <a:r>
              <a:rPr lang="ko-KR" altLang="en-US" b="1" dirty="0"/>
              <a:t>확장성이 떨어집니다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모델 기반 통합 방법은 결과 예측 및 하위 네트워크 탐지 모두에 대해 완전히 감독된 방식입니다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50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2&gt;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통합</a:t>
            </a:r>
            <a:endParaRPr lang="en-US" altLang="ko-KR" b="1" dirty="0"/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/>
              <a:t>다음으로는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통합입니다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 err="1"/>
              <a:t>전처리</a:t>
            </a:r>
            <a:r>
              <a:rPr lang="ko-KR" altLang="en-US" b="1" dirty="0"/>
              <a:t> 통합은 네트워크 기반 </a:t>
            </a:r>
            <a:r>
              <a:rPr lang="ko-KR" altLang="en-US" b="1" dirty="0" err="1"/>
              <a:t>피쳐</a:t>
            </a:r>
            <a:r>
              <a:rPr lang="en-US" altLang="ko-KR" b="1" dirty="0"/>
              <a:t>(</a:t>
            </a:r>
            <a:r>
              <a:rPr lang="ko-KR" altLang="en-US" b="1" dirty="0"/>
              <a:t>유전체 프로필들 중 샘플 </a:t>
            </a:r>
            <a:r>
              <a:rPr lang="en-US" altLang="ko-KR" b="1" dirty="0"/>
              <a:t>+ </a:t>
            </a:r>
            <a:r>
              <a:rPr lang="ko-KR" altLang="en-US" b="1" dirty="0"/>
              <a:t>분해된 분자</a:t>
            </a:r>
            <a:r>
              <a:rPr lang="en-US" altLang="ko-KR" b="1" dirty="0"/>
              <a:t>(</a:t>
            </a:r>
            <a:r>
              <a:rPr lang="ko-KR" altLang="en-US" b="1" dirty="0"/>
              <a:t>단백질 상호작용</a:t>
            </a:r>
            <a:r>
              <a:rPr lang="en-US" altLang="ko-KR" b="1" dirty="0"/>
              <a:t>) </a:t>
            </a:r>
            <a:r>
              <a:rPr lang="ko-KR" altLang="en-US" b="1" dirty="0"/>
              <a:t>네트워크</a:t>
            </a:r>
            <a:r>
              <a:rPr lang="en-US" altLang="ko-KR" b="1" dirty="0"/>
              <a:t>)</a:t>
            </a:r>
            <a:r>
              <a:rPr lang="ko-KR" altLang="en-US" b="1" dirty="0"/>
              <a:t>와</a:t>
            </a:r>
          </a:p>
          <a:p>
            <a:pPr algn="ctr"/>
            <a:r>
              <a:rPr lang="ko-KR" altLang="en-US" b="1" dirty="0"/>
              <a:t>형질</a:t>
            </a:r>
            <a:r>
              <a:rPr lang="en-US" altLang="ko-KR" b="1" dirty="0"/>
              <a:t>(</a:t>
            </a:r>
            <a:r>
              <a:rPr lang="ko-KR" altLang="en-US" b="1" dirty="0"/>
              <a:t>유전자와 환경의 영향에 의해 형성된 생물의 형질</a:t>
            </a:r>
            <a:r>
              <a:rPr lang="en-US" altLang="ko-KR" b="1" dirty="0"/>
              <a:t>) </a:t>
            </a:r>
            <a:r>
              <a:rPr lang="ko-KR" altLang="en-US" b="1" dirty="0"/>
              <a:t>라벨을 인풋으로 사용합니다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1) </a:t>
            </a:r>
            <a:r>
              <a:rPr lang="ko-KR" altLang="en-US" b="1" dirty="0"/>
              <a:t>가장 먼저 유전체 프로필에서 샘플로 사용할 것을 선택합니다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2) </a:t>
            </a:r>
            <a:r>
              <a:rPr lang="ko-KR" altLang="en-US" b="1" dirty="0"/>
              <a:t>그리고 이 샘플의 분자</a:t>
            </a:r>
            <a:r>
              <a:rPr lang="en-US" altLang="ko-KR" b="1" dirty="0"/>
              <a:t>(</a:t>
            </a:r>
            <a:r>
              <a:rPr lang="ko-KR" altLang="en-US" b="1" dirty="0"/>
              <a:t>단백질 상호작용</a:t>
            </a:r>
            <a:r>
              <a:rPr lang="en-US" altLang="ko-KR" b="1" dirty="0"/>
              <a:t>) </a:t>
            </a:r>
            <a:r>
              <a:rPr lang="ko-KR" altLang="en-US" b="1" dirty="0"/>
              <a:t>네트워크를 분해해서 서브 네트워크들을 추출합니다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3) </a:t>
            </a:r>
            <a:r>
              <a:rPr lang="ko-KR" altLang="en-US" b="1" dirty="0"/>
              <a:t>유전체 프로필 샘플과 분자 네트워크의 서브 네트워크들을 통합하여 네트워크 기반 </a:t>
            </a:r>
            <a:r>
              <a:rPr lang="ko-KR" altLang="en-US" b="1" dirty="0" err="1"/>
              <a:t>피쳐를</a:t>
            </a:r>
            <a:r>
              <a:rPr lang="ko-KR" altLang="en-US" b="1" dirty="0"/>
              <a:t> 만들어 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4) </a:t>
            </a:r>
            <a:r>
              <a:rPr lang="ko-KR" altLang="en-US" b="1" dirty="0"/>
              <a:t>이 </a:t>
            </a:r>
            <a:r>
              <a:rPr lang="ko-KR" altLang="en-US" b="1" dirty="0" err="1"/>
              <a:t>피쳐를</a:t>
            </a:r>
            <a:r>
              <a:rPr lang="ko-KR" altLang="en-US" b="1" dirty="0"/>
              <a:t> 이용하여 표준 학습 모델에 제공합니다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5) </a:t>
            </a:r>
            <a:r>
              <a:rPr lang="ko-KR" altLang="en-US" b="1" dirty="0"/>
              <a:t>이를 통해 형질을 예측합니다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	</a:t>
            </a:r>
            <a:r>
              <a:rPr lang="ko-KR" altLang="en-US" b="1" dirty="0"/>
              <a:t>이점 </a:t>
            </a:r>
            <a:r>
              <a:rPr lang="en-US" altLang="ko-KR" b="1" dirty="0"/>
              <a:t>: </a:t>
            </a:r>
            <a:r>
              <a:rPr lang="ko-KR" altLang="en-US" b="1" dirty="0" err="1"/>
              <a:t>융통성있고</a:t>
            </a:r>
            <a:r>
              <a:rPr lang="ko-KR" altLang="en-US" b="1" dirty="0"/>
              <a:t> 맞춤형이 가능한 서브네트워크 구성물입니다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	</a:t>
            </a:r>
            <a:r>
              <a:rPr lang="ko-KR" altLang="en-US" b="1" dirty="0"/>
              <a:t>한계점 </a:t>
            </a:r>
            <a:r>
              <a:rPr lang="en-US" altLang="ko-KR" b="1" dirty="0"/>
              <a:t>: </a:t>
            </a:r>
            <a:r>
              <a:rPr lang="ko-KR" altLang="en-US" b="1" dirty="0"/>
              <a:t>예측을 위한 최선의 네트워크 기반 구성물이 아닙니다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 err="1"/>
              <a:t>전처리</a:t>
            </a:r>
            <a:r>
              <a:rPr lang="ko-KR" altLang="en-US" b="1" dirty="0"/>
              <a:t> 통합 방법은 그림과 같이 </a:t>
            </a:r>
            <a:r>
              <a:rPr lang="en-US" altLang="ko-KR" b="1" dirty="0"/>
              <a:t>2</a:t>
            </a:r>
            <a:r>
              <a:rPr lang="ko-KR" altLang="en-US" b="1" dirty="0"/>
              <a:t>단계로 구성됩니다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첫째</a:t>
            </a:r>
            <a:r>
              <a:rPr lang="en-US" altLang="ko-KR" b="1" dirty="0"/>
              <a:t>, </a:t>
            </a:r>
            <a:r>
              <a:rPr lang="ko-KR" altLang="en-US" b="1" dirty="0"/>
              <a:t>유전체 프로파일과 네트워크가 함께 처리되어 네트워크 기반 기능을 생성합니다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둘째</a:t>
            </a:r>
            <a:r>
              <a:rPr lang="en-US" altLang="ko-KR" b="1" dirty="0"/>
              <a:t>, </a:t>
            </a:r>
            <a:r>
              <a:rPr lang="ko-KR" altLang="en-US" b="1" dirty="0"/>
              <a:t>예측을 위해서 네트워크 기반 </a:t>
            </a:r>
            <a:r>
              <a:rPr lang="ko-KR" altLang="en-US" b="1" dirty="0" err="1"/>
              <a:t>피쳐가</a:t>
            </a:r>
            <a:r>
              <a:rPr lang="ko-KR" altLang="en-US" b="1" dirty="0"/>
              <a:t> 표준 학습 모델에 적용됩니다</a:t>
            </a:r>
            <a:r>
              <a:rPr lang="en-US" altLang="ko-KR" b="1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23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 </a:t>
            </a:r>
          </a:p>
          <a:p>
            <a:pPr algn="ctr"/>
            <a:r>
              <a:rPr lang="en-US" altLang="ko-KR" b="1" dirty="0"/>
              <a:t>3&gt; </a:t>
            </a:r>
            <a:r>
              <a:rPr lang="ko-KR" altLang="en-US" b="1" dirty="0"/>
              <a:t>사후 분석 통합</a:t>
            </a:r>
            <a:endParaRPr lang="en-US" altLang="ko-KR" b="1" dirty="0"/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/>
              <a:t>마지막으로는 사후 분석 통합입니다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사후 분석 통합은 유전체 프로필과 분자 네트워크에서 발견된 발암성 변화</a:t>
            </a:r>
            <a:r>
              <a:rPr lang="en-US" altLang="ko-KR" b="1" dirty="0"/>
              <a:t>(</a:t>
            </a:r>
            <a:r>
              <a:rPr lang="ko-KR" altLang="en-US" b="1" dirty="0"/>
              <a:t>발암성 변화와 기타 분자들의 위치가 네트워크에 표시됨</a:t>
            </a:r>
            <a:r>
              <a:rPr lang="en-US" altLang="ko-KR" b="1" dirty="0"/>
              <a:t>)</a:t>
            </a:r>
            <a:r>
              <a:rPr lang="ko-KR" altLang="en-US" b="1" dirty="0"/>
              <a:t>를 인풋으로 사용합니다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1) </a:t>
            </a:r>
            <a:r>
              <a:rPr lang="ko-KR" altLang="en-US" b="1" dirty="0"/>
              <a:t>먼저</a:t>
            </a:r>
            <a:r>
              <a:rPr lang="en-US" altLang="ko-KR" b="1" dirty="0"/>
              <a:t>, </a:t>
            </a:r>
            <a:r>
              <a:rPr lang="ko-KR" altLang="en-US" b="1" dirty="0"/>
              <a:t>유전체 프로필을 분석하여 발암성 변화 목록을 검출</a:t>
            </a:r>
            <a:r>
              <a:rPr lang="en-US" altLang="ko-KR" b="1" dirty="0"/>
              <a:t>, </a:t>
            </a:r>
            <a:r>
              <a:rPr lang="ko-KR" altLang="en-US" b="1" dirty="0"/>
              <a:t>생성합니다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2) </a:t>
            </a:r>
            <a:r>
              <a:rPr lang="ko-KR" altLang="en-US" b="1" dirty="0"/>
              <a:t>감지된 </a:t>
            </a:r>
            <a:r>
              <a:rPr lang="en-US" altLang="ko-KR" b="1" dirty="0"/>
              <a:t>(</a:t>
            </a:r>
            <a:r>
              <a:rPr lang="ko-KR" altLang="en-US" b="1" dirty="0"/>
              <a:t>변경된 유전자</a:t>
            </a:r>
            <a:r>
              <a:rPr lang="en-US" altLang="ko-KR" b="1" dirty="0"/>
              <a:t>)</a:t>
            </a:r>
            <a:r>
              <a:rPr lang="ko-KR" altLang="en-US" b="1" dirty="0"/>
              <a:t>는 모듈 분석을 위한 종자 유전자로서 네트워크에 </a:t>
            </a:r>
            <a:r>
              <a:rPr lang="ko-KR" altLang="en-US" b="1" dirty="0" err="1"/>
              <a:t>매핑되고</a:t>
            </a:r>
            <a:r>
              <a:rPr lang="en-US" altLang="ko-KR" b="1" dirty="0"/>
              <a:t>, </a:t>
            </a:r>
            <a:r>
              <a:rPr lang="ko-KR" altLang="en-US" b="1" dirty="0"/>
              <a:t>분석됩니다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3) </a:t>
            </a:r>
            <a:r>
              <a:rPr lang="ko-KR" altLang="en-US" b="1" dirty="0"/>
              <a:t>발암 유전자 변형이 처음 발견된 후</a:t>
            </a:r>
            <a:r>
              <a:rPr lang="en-US" altLang="ko-KR" b="1" dirty="0"/>
              <a:t>, </a:t>
            </a:r>
            <a:r>
              <a:rPr lang="ko-KR" altLang="en-US" b="1" dirty="0"/>
              <a:t>네트워크 정보가 표준 통계 방법으로 분석에 통합됩니다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4) </a:t>
            </a:r>
            <a:r>
              <a:rPr lang="ko-KR" altLang="en-US" b="1" dirty="0"/>
              <a:t>네트워크 분석 방법을 실시합니다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5) </a:t>
            </a:r>
            <a:r>
              <a:rPr lang="ko-KR" altLang="en-US" b="1" dirty="0"/>
              <a:t>암 유발 유전자 서브 네트워크 모듈과 암 유발 유전자 서브 네트워크 모듈을 만들어냅니다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6) </a:t>
            </a:r>
            <a:r>
              <a:rPr lang="ko-KR" altLang="en-US" b="1" dirty="0"/>
              <a:t>목적은 암을 유발하는 변화가 네트워크 구성 요소에 미치는 영향을 조사하여</a:t>
            </a:r>
            <a:r>
              <a:rPr lang="en-US" altLang="ko-KR" b="1" dirty="0"/>
              <a:t>, </a:t>
            </a:r>
          </a:p>
          <a:p>
            <a:pPr algn="ctr"/>
            <a:r>
              <a:rPr lang="en-US" altLang="ko-KR" b="1" dirty="0"/>
              <a:t>			</a:t>
            </a:r>
            <a:r>
              <a:rPr lang="ko-KR" altLang="en-US" b="1" dirty="0"/>
              <a:t>정상적인 세포 시스템을 어떻게 파괴하는지 평가하는 것입니다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	</a:t>
            </a:r>
            <a:r>
              <a:rPr lang="ko-KR" altLang="en-US" b="1" dirty="0"/>
              <a:t>이점 </a:t>
            </a:r>
            <a:r>
              <a:rPr lang="en-US" altLang="ko-KR" b="1" dirty="0"/>
              <a:t>: </a:t>
            </a:r>
            <a:r>
              <a:rPr lang="ko-KR" altLang="en-US" b="1" dirty="0"/>
              <a:t>네트워크에서의 암 메커니즘에 대해 매우 유익한 정보를 얻습니다</a:t>
            </a:r>
            <a:r>
              <a:rPr lang="en-US" altLang="ko-KR" b="1" dirty="0"/>
              <a:t>.</a:t>
            </a:r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/>
              <a:t>			한계점 </a:t>
            </a:r>
            <a:r>
              <a:rPr lang="en-US" altLang="ko-KR" b="1" dirty="0"/>
              <a:t>: </a:t>
            </a:r>
            <a:r>
              <a:rPr lang="ko-KR" altLang="en-US" b="1" dirty="0"/>
              <a:t>발암화에 대한 정확한 탐지에 의존합니다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113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b="1" dirty="0"/>
          </a:p>
          <a:p>
            <a:pPr algn="ctr"/>
            <a:r>
              <a:rPr lang="en-US" altLang="ko-KR" b="1" dirty="0"/>
              <a:t>b) </a:t>
            </a:r>
            <a:r>
              <a:rPr lang="ko-KR" altLang="en-US" b="1" dirty="0"/>
              <a:t>다음으로는 네트워크 기반 </a:t>
            </a:r>
            <a:r>
              <a:rPr lang="ko-KR" altLang="en-US" b="1" dirty="0" err="1"/>
              <a:t>신약재창출입니다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pPr algn="ctr"/>
            <a:endParaRPr lang="ko-KR" altLang="en-US" b="1" dirty="0"/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신약 재창출</a:t>
            </a:r>
            <a:r>
              <a:rPr lang="en-US" altLang="ko-KR" b="1" dirty="0"/>
              <a:t>(drug repositioning)&gt;</a:t>
            </a:r>
          </a:p>
          <a:p>
            <a:pPr algn="ctr"/>
            <a:r>
              <a:rPr lang="en-US" altLang="ko-KR" b="1" dirty="0"/>
              <a:t>1&gt;(</a:t>
            </a:r>
            <a:r>
              <a:rPr lang="ko-KR" altLang="en-US" b="1" dirty="0"/>
              <a:t>이미 시판되어 사용되고 있어 안전성이 입증된 약물</a:t>
            </a:r>
            <a:r>
              <a:rPr lang="en-US" altLang="ko-KR" b="1" dirty="0"/>
              <a:t>)</a:t>
            </a:r>
            <a:r>
              <a:rPr lang="ko-KR" altLang="en-US" b="1" dirty="0"/>
              <a:t>이나</a:t>
            </a:r>
            <a:r>
              <a:rPr lang="en-US" altLang="ko-KR" b="1" dirty="0"/>
              <a:t>, 2&gt;(</a:t>
            </a:r>
            <a:r>
              <a:rPr lang="ko-KR" altLang="en-US" b="1" dirty="0"/>
              <a:t>임상시험에서 안전성은 있지만 효능이 충분히 입증되지 않아 허가 받지 못한 약물</a:t>
            </a:r>
            <a:r>
              <a:rPr lang="en-US" altLang="ko-KR" b="1" dirty="0"/>
              <a:t>)</a:t>
            </a:r>
            <a:r>
              <a:rPr lang="ko-KR" altLang="en-US" b="1" dirty="0"/>
              <a:t>을 대상으로</a:t>
            </a:r>
          </a:p>
          <a:p>
            <a:pPr algn="ctr"/>
            <a:r>
              <a:rPr lang="ko-KR" altLang="en-US" b="1" dirty="0"/>
              <a:t>다시 평가하여 새로운 약효를 찾아 신약으로 개발하는 신약개발의 한 방법이다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네이버 지식백과</a:t>
            </a:r>
            <a:r>
              <a:rPr lang="en-US" altLang="ko-KR" b="1" dirty="0"/>
              <a:t>] </a:t>
            </a:r>
            <a:r>
              <a:rPr lang="ko-KR" altLang="en-US" b="1" dirty="0" err="1"/>
              <a:t>신약재창출</a:t>
            </a:r>
            <a:r>
              <a:rPr lang="ko-KR" altLang="en-US" b="1" dirty="0"/>
              <a:t> </a:t>
            </a:r>
            <a:r>
              <a:rPr lang="en-US" altLang="ko-KR" b="1" dirty="0"/>
              <a:t>[drug repurposing] (</a:t>
            </a:r>
            <a:r>
              <a:rPr lang="ko-KR" altLang="en-US" b="1" dirty="0"/>
              <a:t>미생물학백과 </a:t>
            </a:r>
            <a:r>
              <a:rPr lang="en-US" altLang="ko-KR" b="1" dirty="0"/>
              <a:t>)</a:t>
            </a:r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 err="1"/>
              <a:t>신약재창출은</a:t>
            </a:r>
            <a:r>
              <a:rPr lang="ko-KR" altLang="en-US" b="1" dirty="0"/>
              <a:t> 임상 과정에서 안전성이 검증된 약물을 대상으로 하므로</a:t>
            </a:r>
            <a:r>
              <a:rPr lang="en-US" altLang="ko-KR" b="1" dirty="0"/>
              <a:t>,</a:t>
            </a:r>
            <a:r>
              <a:rPr lang="ko-KR" altLang="en-US" b="1" dirty="0"/>
              <a:t> 새로운 후보물질로 신약을 개발하는 것보단 성공 가능성이 높습니다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 err="1"/>
              <a:t>신약재창출이</a:t>
            </a:r>
            <a:r>
              <a:rPr lang="ko-KR" altLang="en-US" b="1" dirty="0"/>
              <a:t> 가능한 이유는 두 가지를 꼽을 수 있습니다</a:t>
            </a:r>
            <a:r>
              <a:rPr lang="en-US" altLang="ko-KR" b="1" dirty="0"/>
              <a:t>. </a:t>
            </a:r>
          </a:p>
          <a:p>
            <a:pPr algn="ctr"/>
            <a:r>
              <a:rPr lang="ko-KR" altLang="en-US" b="1" dirty="0"/>
              <a:t>먼저 약물이 한 가지 단백질</a:t>
            </a:r>
            <a:r>
              <a:rPr lang="en-US" altLang="ko-KR" b="1" dirty="0"/>
              <a:t>(</a:t>
            </a:r>
            <a:r>
              <a:rPr lang="ko-KR" altLang="en-US" b="1" dirty="0"/>
              <a:t>표적</a:t>
            </a:r>
            <a:r>
              <a:rPr lang="en-US" altLang="ko-KR" b="1" dirty="0"/>
              <a:t>)</a:t>
            </a:r>
            <a:r>
              <a:rPr lang="ko-KR" altLang="en-US" b="1" dirty="0"/>
              <a:t>만 조절하지 않고 다른 단백질</a:t>
            </a:r>
            <a:r>
              <a:rPr lang="en-US" altLang="ko-KR" b="1" dirty="0"/>
              <a:t>(</a:t>
            </a:r>
            <a:r>
              <a:rPr lang="ko-KR" altLang="en-US" b="1" dirty="0"/>
              <a:t>표적</a:t>
            </a:r>
            <a:r>
              <a:rPr lang="en-US" altLang="ko-KR" b="1" dirty="0"/>
              <a:t>)</a:t>
            </a:r>
            <a:r>
              <a:rPr lang="ko-KR" altLang="en-US" b="1" dirty="0"/>
              <a:t>도 조절할 수 있다는 가정 때문 입니다</a:t>
            </a:r>
            <a:r>
              <a:rPr lang="en-US" altLang="ko-KR" b="1" dirty="0"/>
              <a:t>. </a:t>
            </a:r>
          </a:p>
          <a:p>
            <a:pPr algn="ctr"/>
            <a:r>
              <a:rPr lang="ko-KR" altLang="en-US" b="1" dirty="0"/>
              <a:t>두 번째로는 특정 단백질</a:t>
            </a:r>
            <a:r>
              <a:rPr lang="en-US" altLang="ko-KR" b="1" dirty="0"/>
              <a:t>(</a:t>
            </a:r>
            <a:r>
              <a:rPr lang="ko-KR" altLang="en-US" b="1" dirty="0"/>
              <a:t>표적</a:t>
            </a:r>
            <a:r>
              <a:rPr lang="en-US" altLang="ko-KR" b="1" dirty="0"/>
              <a:t>)</a:t>
            </a:r>
            <a:r>
              <a:rPr lang="ko-KR" altLang="en-US" b="1" dirty="0"/>
              <a:t>이 한 질환만 치료하는 게 아니라 여러 질환도 치료할 수 있다는 가능성 덕분입니다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네트워크 기반 </a:t>
            </a:r>
            <a:r>
              <a:rPr lang="ko-KR" altLang="en-US" b="1" dirty="0" err="1"/>
              <a:t>신약재창출</a:t>
            </a:r>
            <a:r>
              <a:rPr lang="ko-KR" altLang="en-US" b="1" dirty="0"/>
              <a:t> 방법 </a:t>
            </a:r>
            <a:r>
              <a:rPr lang="en-US" altLang="ko-KR" b="1" dirty="0"/>
              <a:t>3</a:t>
            </a:r>
            <a:r>
              <a:rPr lang="ko-KR" altLang="en-US" b="1" dirty="0"/>
              <a:t>가지를 소개해드리겠습니다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72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처음은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1&gt;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연결성 측정 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방법은 먼저 가설을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세워둡니다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질병에 효과적인 약물은 분자 상호 작용 네트워크에서 해당 질병 모듈의 바로 근처 또는 내부에 있는 단백질을 표적으로 한다는 가설입니다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방법의 목표는 네트워크에서의 약물과 질병의 근접 점수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근접성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도출하는 것 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것에 사용된 기술은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무작위 정규화 기술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최단 경로 탐색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알고리즘입니다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1)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돌연변이로 나타난 질병 유전자와 약물 표적 유전자를 기능적 연계 네트워크에서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중첩시킵니다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2)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이들의 인접한 관계는 그래프 알고리즘으로 구현합니다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3)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구현된 그래프를 통해 두 노드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질병 유전자와 약물 유전자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최단 경로를 탐색합니다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4)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최단 경로는 그래프의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엣지와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경로로 측정됩니다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5)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최단 경로를 토대로 상호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예측성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근접 점수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계산합니다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6)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점수를 통해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신약재창출에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평가를 실시합니다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평가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상대적으로 로컬 정보만 고려되기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떄문에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예측 성능이 떨어집니다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종종 한 노드에 편향되는 경향이 있어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약물이나 덜 연구된 유전자가 낮은 순위를 받습니다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새로운 예측은 거의 발생하지 않습니다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57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37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다음은 </a:t>
            </a:r>
            <a:r>
              <a:rPr lang="en-US" altLang="ko-KR" b="1" dirty="0"/>
              <a:t>2&gt; </a:t>
            </a:r>
            <a:r>
              <a:rPr lang="ko-KR" altLang="en-US" b="1" dirty="0"/>
              <a:t>예측 모델 연결 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*-&gt; </a:t>
            </a:r>
            <a:r>
              <a:rPr lang="ko-KR" altLang="en-US" b="1" dirty="0"/>
              <a:t>이 방법의 목표는 질병과 약물</a:t>
            </a:r>
            <a:r>
              <a:rPr lang="en-US" altLang="ko-KR" b="1" dirty="0"/>
              <a:t>, </a:t>
            </a:r>
            <a:r>
              <a:rPr lang="ko-KR" altLang="en-US" b="1" dirty="0"/>
              <a:t>약물과 단백질 관계를 반복적 학습하여 관계에 대한 점수를 통해 관계를 예측하는 것 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1) </a:t>
            </a:r>
            <a:r>
              <a:rPr lang="ko-KR" altLang="en-US" b="1" dirty="0"/>
              <a:t>먼저</a:t>
            </a:r>
            <a:r>
              <a:rPr lang="en-US" altLang="ko-KR" b="1" dirty="0"/>
              <a:t>, </a:t>
            </a:r>
            <a:r>
              <a:rPr lang="ko-KR" altLang="en-US" b="1" dirty="0"/>
              <a:t>약물과 약물의 유사성 네트워크</a:t>
            </a:r>
            <a:r>
              <a:rPr lang="en-US" altLang="ko-KR" b="1" dirty="0"/>
              <a:t>(</a:t>
            </a:r>
            <a:r>
              <a:rPr lang="ko-KR" altLang="en-US" b="1" dirty="0"/>
              <a:t>비슷한 것들끼리 모이는 네트워크</a:t>
            </a:r>
            <a:r>
              <a:rPr lang="en-US" altLang="ko-KR" b="1" dirty="0"/>
              <a:t>), </a:t>
            </a:r>
            <a:r>
              <a:rPr lang="ko-KR" altLang="en-US" b="1" dirty="0"/>
              <a:t>단백질과 단백질의 유사성 네트워크 필요합니다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2) </a:t>
            </a:r>
            <a:r>
              <a:rPr lang="ko-KR" altLang="en-US" b="1" dirty="0"/>
              <a:t>그리고 두 네트워크의 새로운 관계 예측 필요합니다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3) </a:t>
            </a:r>
            <a:r>
              <a:rPr lang="ko-KR" altLang="en-US" b="1" dirty="0"/>
              <a:t>현재 알려진 약물과 단백질의 관계를 인수 분해 </a:t>
            </a:r>
            <a:r>
              <a:rPr lang="ko-KR" altLang="en-US" b="1" dirty="0" err="1"/>
              <a:t>해야합니다</a:t>
            </a:r>
            <a:r>
              <a:rPr lang="en-US" altLang="ko-KR" b="1" dirty="0"/>
              <a:t>.(</a:t>
            </a:r>
            <a:r>
              <a:rPr lang="ko-KR" altLang="en-US" b="1" dirty="0"/>
              <a:t>파악해야 한다</a:t>
            </a:r>
            <a:r>
              <a:rPr lang="en-US" altLang="ko-KR" b="1" dirty="0"/>
              <a:t>.)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4) </a:t>
            </a:r>
            <a:r>
              <a:rPr lang="ko-KR" altLang="en-US" b="1" dirty="0"/>
              <a:t>협업 행렬 인수 분해 방법을 이용하여</a:t>
            </a:r>
            <a:r>
              <a:rPr lang="en-US" altLang="ko-KR" b="1" dirty="0"/>
              <a:t>, </a:t>
            </a:r>
            <a:r>
              <a:rPr lang="ko-KR" altLang="en-US" b="1" dirty="0"/>
              <a:t>알려진 약물과 단백질의 관계를 인수 분해 합니다</a:t>
            </a:r>
            <a:r>
              <a:rPr lang="en-US" altLang="ko-KR" b="1" dirty="0"/>
              <a:t>.(</a:t>
            </a:r>
            <a:r>
              <a:rPr lang="ko-KR" altLang="en-US" b="1" dirty="0"/>
              <a:t>파악한다</a:t>
            </a:r>
            <a:r>
              <a:rPr lang="en-US" altLang="ko-KR" b="1" dirty="0"/>
              <a:t>. </a:t>
            </a:r>
            <a:r>
              <a:rPr lang="ko-KR" altLang="en-US" b="1" dirty="0"/>
              <a:t>초록 선</a:t>
            </a:r>
            <a:r>
              <a:rPr lang="en-US" altLang="ko-KR" b="1" dirty="0"/>
              <a:t>)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5) </a:t>
            </a:r>
            <a:r>
              <a:rPr lang="ko-KR" altLang="en-US" b="1" dirty="0"/>
              <a:t>다각화된 정규화 준 지도 학습 방법으로</a:t>
            </a:r>
            <a:r>
              <a:rPr lang="en-US" altLang="ko-KR" b="1" dirty="0"/>
              <a:t>, </a:t>
            </a:r>
            <a:r>
              <a:rPr lang="ko-KR" altLang="en-US" b="1" dirty="0"/>
              <a:t>약물과 단백질 공간의 분류자를 학습하고</a:t>
            </a:r>
            <a:r>
              <a:rPr lang="en-US" altLang="ko-KR" b="1" dirty="0"/>
              <a:t>, </a:t>
            </a:r>
            <a:r>
              <a:rPr lang="ko-KR" altLang="en-US" b="1" dirty="0"/>
              <a:t>결합해 약물과 단백질의 상호 작용 예측을 위한 점수를 부여합니다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6) </a:t>
            </a:r>
            <a:r>
              <a:rPr lang="ko-KR" altLang="en-US" b="1" dirty="0"/>
              <a:t>두 유사성 네트워크에 랜덤 워크 방법을 사용하여</a:t>
            </a:r>
            <a:r>
              <a:rPr lang="en-US" altLang="ko-KR" b="1" dirty="0"/>
              <a:t>, </a:t>
            </a:r>
            <a:r>
              <a:rPr lang="ko-KR" altLang="en-US" b="1" dirty="0"/>
              <a:t>네트워크에서 알려진 약물과 단백질의 관계</a:t>
            </a:r>
            <a:r>
              <a:rPr lang="en-US" altLang="ko-KR" b="1" dirty="0"/>
              <a:t>(</a:t>
            </a:r>
            <a:r>
              <a:rPr lang="ko-KR" altLang="en-US" b="1" dirty="0"/>
              <a:t>상호 작용</a:t>
            </a:r>
            <a:r>
              <a:rPr lang="en-US" altLang="ko-KR" b="1" dirty="0"/>
              <a:t>)</a:t>
            </a:r>
            <a:r>
              <a:rPr lang="ko-KR" altLang="en-US" b="1" dirty="0"/>
              <a:t>를 기반으로 약물과 단백질의 점수를 통해 상호 </a:t>
            </a:r>
            <a:r>
              <a:rPr lang="ko-KR" altLang="en-US" b="1" dirty="0" err="1"/>
              <a:t>작용를</a:t>
            </a:r>
            <a:r>
              <a:rPr lang="ko-KR" altLang="en-US" b="1" dirty="0"/>
              <a:t> 예측합니다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0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마지막으로 </a:t>
            </a:r>
            <a:r>
              <a:rPr lang="en-US" altLang="ko-KR" b="1" dirty="0"/>
              <a:t>3&gt; </a:t>
            </a:r>
            <a:r>
              <a:rPr lang="ko-KR" altLang="en-US" b="1" dirty="0"/>
              <a:t>네트워크 기반 분류 입니다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*-&gt;	</a:t>
            </a:r>
            <a:r>
              <a:rPr lang="ko-KR" altLang="en-US" b="1" dirty="0"/>
              <a:t>간단</a:t>
            </a:r>
            <a:r>
              <a:rPr lang="en-US" altLang="ko-KR" b="1" dirty="0"/>
              <a:t>!</a:t>
            </a:r>
          </a:p>
          <a:p>
            <a:pPr algn="ctr"/>
            <a:r>
              <a:rPr lang="en-US" altLang="ko-KR" b="1" dirty="0"/>
              <a:t>		1) </a:t>
            </a:r>
            <a:r>
              <a:rPr lang="ko-KR" altLang="en-US" b="1" dirty="0"/>
              <a:t>네트워크의 모든 대상에 대한 네트워크 위상 특징을 추출한다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2) </a:t>
            </a:r>
            <a:r>
              <a:rPr lang="ko-KR" altLang="en-US" b="1" dirty="0"/>
              <a:t>예측 결과는 네트워크에서 추출된 네트워크 위상 특징에 의해 해석된다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3) </a:t>
            </a:r>
            <a:r>
              <a:rPr lang="ko-KR" altLang="en-US" b="1" dirty="0"/>
              <a:t>각 약물에 대해</a:t>
            </a:r>
            <a:r>
              <a:rPr lang="en-US" altLang="ko-KR" b="1" dirty="0"/>
              <a:t>, </a:t>
            </a:r>
            <a:r>
              <a:rPr lang="ko-KR" altLang="en-US" b="1" dirty="0"/>
              <a:t>분류기는 약물의 알려진 단백질을 양성 표본으로</a:t>
            </a:r>
            <a:r>
              <a:rPr lang="en-US" altLang="ko-KR" b="1" dirty="0"/>
              <a:t>, </a:t>
            </a:r>
            <a:r>
              <a:rPr lang="ko-KR" altLang="en-US" b="1" dirty="0"/>
              <a:t>그렇지 않은 단백질을 음성 표본으로 훈련시킨다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4) </a:t>
            </a:r>
            <a:r>
              <a:rPr lang="ko-KR" altLang="en-US" b="1" dirty="0"/>
              <a:t>그 뒤 학습된 분류기를 사용하여 각 약물에 대한 테스트 세트의 새로운 목표를 예측한다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</a:t>
            </a:r>
          </a:p>
          <a:p>
            <a:pPr algn="ctr"/>
            <a:r>
              <a:rPr lang="en-US" altLang="ko-KR" b="1" dirty="0"/>
              <a:t>		</a:t>
            </a:r>
            <a:r>
              <a:rPr lang="ko-KR" altLang="en-US" b="1" dirty="0"/>
              <a:t>디테일</a:t>
            </a:r>
            <a:r>
              <a:rPr lang="en-US" altLang="ko-KR" b="1" dirty="0"/>
              <a:t>!</a:t>
            </a:r>
          </a:p>
          <a:p>
            <a:pPr algn="ctr"/>
            <a:r>
              <a:rPr lang="en-US" altLang="ko-KR" b="1" dirty="0"/>
              <a:t>		1) </a:t>
            </a:r>
            <a:r>
              <a:rPr lang="ko-KR" altLang="en-US" b="1" dirty="0"/>
              <a:t>이 논문은 돌연변이로 발현된 유전자를 </a:t>
            </a:r>
            <a:r>
              <a:rPr lang="en-US" altLang="ko-KR" b="1" dirty="0"/>
              <a:t>PPI </a:t>
            </a:r>
            <a:r>
              <a:rPr lang="ko-KR" altLang="en-US" b="1" dirty="0"/>
              <a:t>네트워크에 매핑한다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2) </a:t>
            </a:r>
            <a:r>
              <a:rPr lang="ko-KR" altLang="en-US" b="1" dirty="0"/>
              <a:t>네트워크 회귀 분석을 통해 약물과 단백질 데이터베이스에서</a:t>
            </a:r>
            <a:r>
              <a:rPr lang="en-US" altLang="ko-KR" b="1" dirty="0"/>
              <a:t>, </a:t>
            </a:r>
            <a:r>
              <a:rPr lang="ko-KR" altLang="en-US" b="1" dirty="0"/>
              <a:t>알려진 단백질을 기반으로</a:t>
            </a:r>
            <a:r>
              <a:rPr lang="en-US" altLang="ko-KR" b="1" dirty="0"/>
              <a:t>, </a:t>
            </a:r>
            <a:r>
              <a:rPr lang="ko-KR" altLang="en-US" b="1" dirty="0"/>
              <a:t>신약의 단백질</a:t>
            </a:r>
            <a:r>
              <a:rPr lang="en-US" altLang="ko-KR" b="1" dirty="0"/>
              <a:t>(</a:t>
            </a:r>
            <a:r>
              <a:rPr lang="ko-KR" altLang="en-US" b="1" dirty="0"/>
              <a:t>표적</a:t>
            </a:r>
            <a:r>
              <a:rPr lang="en-US" altLang="ko-KR" b="1" dirty="0"/>
              <a:t>)</a:t>
            </a:r>
            <a:r>
              <a:rPr lang="ko-KR" altLang="en-US" b="1" dirty="0"/>
              <a:t>을 검출하기 위해 네트워크 위상 특성을 사용했다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3) </a:t>
            </a:r>
            <a:r>
              <a:rPr lang="ko-KR" altLang="en-US" b="1" dirty="0"/>
              <a:t>알려진 약물과 단백질 관계를 </a:t>
            </a:r>
            <a:r>
              <a:rPr lang="ko-KR" altLang="en-US" b="1" dirty="0" err="1"/>
              <a:t>기반으로한</a:t>
            </a:r>
            <a:r>
              <a:rPr lang="ko-KR" altLang="en-US" b="1" dirty="0"/>
              <a:t> 약물과 단백질 관계와</a:t>
            </a:r>
            <a:r>
              <a:rPr lang="en-US" altLang="ko-KR" b="1" dirty="0"/>
              <a:t>, </a:t>
            </a:r>
            <a:r>
              <a:rPr lang="ko-KR" altLang="en-US" b="1" dirty="0"/>
              <a:t>단백질과 단백질 관계의 상호 작용을 </a:t>
            </a:r>
            <a:r>
              <a:rPr lang="ko-KR" altLang="en-US" b="1" dirty="0" err="1"/>
              <a:t>피쳐로</a:t>
            </a:r>
            <a:r>
              <a:rPr lang="ko-KR" altLang="en-US" b="1" dirty="0"/>
              <a:t> 한다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4) </a:t>
            </a:r>
            <a:r>
              <a:rPr lang="ko-KR" altLang="en-US" b="1" dirty="0"/>
              <a:t>각 약물과 단백질 관계의 교호 작용의 확률을 예측하기 위해 슈퍼 분류 모형을 적용한다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5) </a:t>
            </a:r>
            <a:r>
              <a:rPr lang="ko-KR" altLang="en-US" b="1" dirty="0"/>
              <a:t>각 약물에 대해</a:t>
            </a:r>
            <a:r>
              <a:rPr lang="en-US" altLang="ko-KR" b="1" dirty="0"/>
              <a:t>, </a:t>
            </a:r>
            <a:r>
              <a:rPr lang="ko-KR" altLang="en-US" b="1" dirty="0"/>
              <a:t>알려진 단백질을 양성 훈련 표본으로 사용</a:t>
            </a:r>
            <a:r>
              <a:rPr lang="en-US" altLang="ko-KR" b="1" dirty="0"/>
              <a:t>, </a:t>
            </a:r>
            <a:r>
              <a:rPr lang="ko-KR" altLang="en-US" b="1" dirty="0"/>
              <a:t>단백질과 단백질 관계의 커널 매트릭스와 함께 </a:t>
            </a:r>
            <a:r>
              <a:rPr lang="en-US" altLang="ko-KR" b="1" dirty="0"/>
              <a:t>SVM </a:t>
            </a:r>
            <a:r>
              <a:rPr lang="ko-KR" altLang="en-US" b="1" dirty="0"/>
              <a:t>분류기를 구축한다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6) </a:t>
            </a:r>
            <a:r>
              <a:rPr lang="ko-KR" altLang="en-US" b="1" dirty="0"/>
              <a:t>약물과 약물 관계 커널 매트릭스와 단백질과 단백질 관계 커널 매트릭스를 이용한다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7) </a:t>
            </a:r>
            <a:r>
              <a:rPr lang="ko-KR" altLang="en-US" b="1" dirty="0"/>
              <a:t>새로운 단백질 표적 혹은 단백질</a:t>
            </a:r>
            <a:r>
              <a:rPr lang="en-US" altLang="ko-KR" b="1" dirty="0"/>
              <a:t>(</a:t>
            </a:r>
            <a:r>
              <a:rPr lang="ko-KR" altLang="en-US" b="1" dirty="0"/>
              <a:t>표적</a:t>
            </a:r>
            <a:r>
              <a:rPr lang="en-US" altLang="ko-KR" b="1" dirty="0"/>
              <a:t>)</a:t>
            </a:r>
            <a:r>
              <a:rPr lang="ko-KR" altLang="en-US" b="1" dirty="0"/>
              <a:t>을 위한 새로운 </a:t>
            </a:r>
            <a:r>
              <a:rPr lang="ko-KR" altLang="en-US" b="1" dirty="0" err="1"/>
              <a:t>신약재창출을</a:t>
            </a:r>
            <a:r>
              <a:rPr lang="ko-KR" altLang="en-US" b="1" dirty="0"/>
              <a:t> 예측할 수 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		</a:t>
            </a:r>
            <a:r>
              <a:rPr lang="ko-KR" altLang="en-US" b="1" dirty="0"/>
              <a:t>장점 </a:t>
            </a:r>
            <a:r>
              <a:rPr lang="en-US" altLang="ko-KR" b="1" dirty="0"/>
              <a:t>: </a:t>
            </a:r>
            <a:r>
              <a:rPr lang="ko-KR" altLang="en-US" b="1" dirty="0"/>
              <a:t>알려진 대상이 많은 의약품을 훈련 샘플로 사용하면</a:t>
            </a:r>
            <a:r>
              <a:rPr lang="en-US" altLang="ko-KR" b="1" dirty="0"/>
              <a:t>, </a:t>
            </a:r>
            <a:r>
              <a:rPr lang="ko-KR" altLang="en-US" b="1" dirty="0"/>
              <a:t>매우 정확하다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        </a:t>
            </a:r>
          </a:p>
          <a:p>
            <a:pPr algn="ctr"/>
            <a:r>
              <a:rPr lang="en-US" altLang="ko-KR" b="1" dirty="0"/>
              <a:t>		</a:t>
            </a:r>
            <a:r>
              <a:rPr lang="ko-KR" altLang="en-US" b="1" dirty="0"/>
              <a:t>단점 </a:t>
            </a:r>
            <a:r>
              <a:rPr lang="en-US" altLang="ko-KR" b="1" dirty="0"/>
              <a:t>: </a:t>
            </a:r>
            <a:r>
              <a:rPr lang="ko-KR" altLang="en-US" b="1" dirty="0"/>
              <a:t>단</a:t>
            </a:r>
            <a:r>
              <a:rPr lang="en-US" altLang="ko-KR" b="1" dirty="0"/>
              <a:t>, </a:t>
            </a:r>
            <a:r>
              <a:rPr lang="ko-KR" altLang="en-US" b="1" dirty="0"/>
              <a:t>알려진 대상이 거의 없는 의약품에는 적용되지 않는다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			=</a:t>
            </a:r>
            <a:r>
              <a:rPr lang="ko-KR" altLang="en-US" b="1" dirty="0"/>
              <a:t>새로운 경우는 포기한다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9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다음은 두 번째 주요 논문인 생물학적 문헌을 이용한 생물 </a:t>
            </a:r>
            <a:r>
              <a:rPr lang="ko-KR" altLang="en-US" b="1" dirty="0" err="1"/>
              <a:t>정보학</a:t>
            </a:r>
            <a:r>
              <a:rPr lang="ko-KR" altLang="en-US" b="1" dirty="0"/>
              <a:t> 텍스트 마이닝 입니다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이 역시 제목 그대로</a:t>
            </a:r>
            <a:r>
              <a:rPr lang="en-US" altLang="ko-KR" b="1" dirty="0"/>
              <a:t>, </a:t>
            </a:r>
            <a:r>
              <a:rPr lang="ko-KR" altLang="en-US" b="1" dirty="0"/>
              <a:t>생물학적 문헌들을 바탕으로</a:t>
            </a:r>
            <a:r>
              <a:rPr lang="en-US" altLang="ko-KR" b="1" dirty="0"/>
              <a:t>, </a:t>
            </a:r>
            <a:r>
              <a:rPr lang="ko-KR" altLang="en-US" b="1" dirty="0"/>
              <a:t>생물 </a:t>
            </a:r>
            <a:r>
              <a:rPr lang="ko-KR" altLang="en-US" b="1" dirty="0" err="1"/>
              <a:t>정보학</a:t>
            </a:r>
            <a:r>
              <a:rPr lang="ko-KR" altLang="en-US" b="1" dirty="0"/>
              <a:t> 데이터에 대해 텍스트 마이닝을 실시하는 내용을 담고 있습니다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569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 마이닝에 대해 살펴보겠습니다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 처리 기반 텍스트 마이닝은 언어학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통계학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 학습 등을 기반으로 한 자연언어 처리 기술을 활용하여 반정형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비정형 텍스트 데이터를 정형화하고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algn="ctr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특징을 추출하기 위한 기술과 추출된 특징으로부터 의미 있는 정보를 발견할 수 있도록 하는 기술입니다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93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다음은 논문에서 소개되는 의학 정보 데이터베이스입니다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 err="1"/>
              <a:t>펍메드는</a:t>
            </a:r>
            <a:r>
              <a:rPr lang="ko-KR" altLang="en-US" b="1" dirty="0"/>
              <a:t> 미국 국립의학도서관에서 제작하여 무료로 제공하고 있는 의학서지정보 데이터베이스로</a:t>
            </a:r>
            <a:r>
              <a:rPr lang="en-US" altLang="ko-KR" b="1" dirty="0"/>
              <a:t>, 2700</a:t>
            </a:r>
            <a:r>
              <a:rPr lang="ko-KR" altLang="en-US" b="1" dirty="0" err="1"/>
              <a:t>만건에</a:t>
            </a:r>
            <a:r>
              <a:rPr lang="ko-KR" altLang="en-US" b="1" dirty="0"/>
              <a:t> 달하는 데이터를 지니고 있습니다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 err="1"/>
              <a:t>메드라인은</a:t>
            </a:r>
            <a:r>
              <a:rPr lang="ko-KR" altLang="en-US" b="1" dirty="0"/>
              <a:t> </a:t>
            </a:r>
            <a:r>
              <a:rPr lang="en-US" altLang="ko-KR" b="1" dirty="0" err="1"/>
              <a:t>nlm</a:t>
            </a:r>
            <a:r>
              <a:rPr lang="ko-KR" altLang="en-US" b="1" dirty="0"/>
              <a:t>에서 제공하는 최고권위의 의학 서지데이터베이스로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의학</a:t>
            </a:r>
            <a:r>
              <a:rPr lang="en-US" altLang="ko-KR" b="1" dirty="0"/>
              <a:t>,</a:t>
            </a:r>
            <a:r>
              <a:rPr lang="ko-KR" altLang="en-US" b="1" dirty="0"/>
              <a:t>수의학</a:t>
            </a:r>
            <a:r>
              <a:rPr lang="en-US" altLang="ko-KR" b="1" dirty="0"/>
              <a:t>,</a:t>
            </a:r>
            <a:r>
              <a:rPr lang="ko-KR" altLang="en-US" b="1" dirty="0" err="1"/>
              <a:t>치의학</a:t>
            </a:r>
            <a:r>
              <a:rPr lang="en-US" altLang="ko-KR" b="1" dirty="0"/>
              <a:t>,</a:t>
            </a:r>
            <a:r>
              <a:rPr lang="ko-KR" altLang="en-US" b="1" dirty="0"/>
              <a:t>간호학</a:t>
            </a:r>
            <a:r>
              <a:rPr lang="en-US" altLang="ko-KR" b="1" dirty="0"/>
              <a:t>,</a:t>
            </a:r>
            <a:r>
              <a:rPr lang="ko-KR" altLang="en-US" b="1" dirty="0"/>
              <a:t>보건의학</a:t>
            </a:r>
            <a:r>
              <a:rPr lang="en-US" altLang="ko-KR" b="1" dirty="0"/>
              <a:t>,</a:t>
            </a:r>
            <a:r>
              <a:rPr lang="ko-KR" altLang="en-US" b="1" dirty="0"/>
              <a:t>생명과학 등의 서지정보를 제공합니다</a:t>
            </a:r>
            <a:r>
              <a:rPr lang="en-US" altLang="ko-KR" b="1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728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생체 의학 문헌의 양은 어마어마하며 그 분야와 각각 해석하는 것이 다르고 의미는</a:t>
            </a:r>
          </a:p>
          <a:p>
            <a:pPr algn="ctr"/>
            <a:r>
              <a:rPr lang="ko-KR" altLang="en-US" b="1" dirty="0"/>
              <a:t>같지만 다른 단어로 표현되는 것도 많습니다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 </a:t>
            </a:r>
            <a:r>
              <a:rPr lang="ko-KR" altLang="en-US" b="1" dirty="0"/>
              <a:t>뿐만 아니라</a:t>
            </a:r>
            <a:r>
              <a:rPr lang="en-US" altLang="ko-KR" b="1" dirty="0"/>
              <a:t>,</a:t>
            </a:r>
            <a:r>
              <a:rPr lang="ko-KR" altLang="en-US" b="1" dirty="0"/>
              <a:t> 이를 보는 사람의 시각과 지식 모두 다릅니다</a:t>
            </a:r>
            <a:r>
              <a:rPr lang="en-US" altLang="ko-KR" b="1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42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또 문서가 저널인지 특허인지</a:t>
            </a:r>
            <a:r>
              <a:rPr lang="en-US" altLang="ko-KR" b="1" dirty="0"/>
              <a:t>, </a:t>
            </a:r>
            <a:r>
              <a:rPr lang="ko-KR" altLang="en-US" b="1" dirty="0"/>
              <a:t>임상 보고서 인지</a:t>
            </a:r>
            <a:r>
              <a:rPr lang="en-US" altLang="ko-KR" b="1" dirty="0"/>
              <a:t>,</a:t>
            </a:r>
            <a:r>
              <a:rPr lang="ko-KR" altLang="en-US" b="1" dirty="0"/>
              <a:t> 확인된 것인지에  관한 등</a:t>
            </a:r>
            <a:r>
              <a:rPr lang="en-US" altLang="ko-KR" b="1" dirty="0"/>
              <a:t>, </a:t>
            </a:r>
            <a:r>
              <a:rPr lang="ko-KR" altLang="en-US" b="1" dirty="0"/>
              <a:t>문서의 종류에 따라서도 해석은 다를 수 있습니다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마지막으로 유전자</a:t>
            </a:r>
            <a:r>
              <a:rPr lang="en-US" altLang="ko-KR" b="1" dirty="0"/>
              <a:t>,</a:t>
            </a:r>
            <a:r>
              <a:rPr lang="ko-KR" altLang="en-US" b="1" dirty="0"/>
              <a:t>종</a:t>
            </a:r>
            <a:r>
              <a:rPr lang="en-US" altLang="ko-KR" b="1" dirty="0"/>
              <a:t>,</a:t>
            </a:r>
            <a:r>
              <a:rPr lang="ko-KR" altLang="en-US" b="1" dirty="0"/>
              <a:t>절차</a:t>
            </a:r>
            <a:r>
              <a:rPr lang="en-US" altLang="ko-KR" b="1" dirty="0"/>
              <a:t>,</a:t>
            </a:r>
            <a:r>
              <a:rPr lang="ko-KR" altLang="en-US" b="1" dirty="0"/>
              <a:t>기술과 관련해 사용할 수 있는 용어가 매우 다양하기 때문에 개개인의 해석은 다를 수 있습니다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그래서 생체 의학 정보는 보는 사람마다 해석이 다를 수 있습니다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58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그래서 논문의 목표는 내부에서 소개된 방법을 이용해 구조화되지 않은 텍스트에 적용해 패턴을 분석하고 데이터를 </a:t>
            </a:r>
            <a:r>
              <a:rPr lang="ko-KR" altLang="en-US" b="1" dirty="0" err="1"/>
              <a:t>정형화하여</a:t>
            </a:r>
            <a:r>
              <a:rPr lang="ko-KR" altLang="en-US" b="1" dirty="0"/>
              <a:t> 구조화된 정보를 추출하는 </a:t>
            </a:r>
            <a:r>
              <a:rPr lang="en-US" altLang="ko-KR" b="1" dirty="0"/>
              <a:t>/ </a:t>
            </a:r>
            <a:r>
              <a:rPr lang="ko-KR" altLang="en-US" b="1" dirty="0"/>
              <a:t>알고리즘을 만드는 것 입니다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이것은 정보추출을 위해 수동방법을 사용할 수 없는 대규모데이터에서 유용하게 사용할 수 있습니다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085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따라서 이 논문이 추구하는 바는 수동으로 추출할 수 없을 만큼 커다란 데이터에 텍스트 마이닝을 사용하여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구조화 되지 않은 텍스트를 구조화 시켜서</a:t>
            </a:r>
            <a:r>
              <a:rPr lang="en-US" altLang="ko-KR" b="1" dirty="0"/>
              <a:t>,</a:t>
            </a:r>
            <a:r>
              <a:rPr lang="ko-KR" altLang="en-US" b="1" dirty="0"/>
              <a:t> 모든 대상들이 동일한 문서 내용을 보고</a:t>
            </a:r>
            <a:r>
              <a:rPr lang="en-US" altLang="ko-KR" b="1" dirty="0"/>
              <a:t>, </a:t>
            </a:r>
            <a:r>
              <a:rPr lang="ko-KR" altLang="en-US" b="1" dirty="0"/>
              <a:t>동일한 해석을 할 수 있도록 해주는 것입니다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62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b="1" dirty="0"/>
              <a:t>논문에서 사용한 </a:t>
            </a:r>
            <a:r>
              <a:rPr lang="ko-KR" altLang="en-US" sz="1200" b="1" dirty="0" err="1"/>
              <a:t>기본개념입니다</a:t>
            </a:r>
            <a:r>
              <a:rPr lang="en-US" altLang="ko-KR" sz="1200" b="1" dirty="0"/>
              <a:t>.</a:t>
            </a:r>
          </a:p>
          <a:p>
            <a:pPr algn="ctr"/>
            <a:r>
              <a:rPr lang="en-US" altLang="ko-KR" sz="1200" b="1" dirty="0"/>
              <a:t>NLP : </a:t>
            </a:r>
            <a:r>
              <a:rPr lang="ko-KR" altLang="en-US" sz="1200" b="1" dirty="0"/>
              <a:t>신경언어학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비선형 프로그래밍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자연 언어 처리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토큰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단어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숫자 </a:t>
            </a:r>
            <a:r>
              <a:rPr lang="en-US" altLang="ko-KR" sz="1200" b="1" dirty="0"/>
              <a:t>or </a:t>
            </a:r>
            <a:r>
              <a:rPr lang="ko-KR" altLang="en-US" sz="1200" b="1" dirty="0"/>
              <a:t>기호와 같은 의미를 가진 일련의 문자</a:t>
            </a:r>
          </a:p>
          <a:p>
            <a:pPr algn="ctr"/>
            <a:r>
              <a:rPr lang="en-US" altLang="ko-KR" sz="1200" b="1" dirty="0"/>
              <a:t>POS : </a:t>
            </a:r>
            <a:r>
              <a:rPr lang="ko-KR" altLang="en-US" sz="1200" b="1" dirty="0"/>
              <a:t>각 토큰의 어휘 범주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예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명사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형용사 또는 구두점</a:t>
            </a:r>
            <a:r>
              <a:rPr lang="en-US" altLang="ko-KR" sz="1200" b="1" dirty="0"/>
              <a:t>)</a:t>
            </a:r>
          </a:p>
          <a:p>
            <a:pPr algn="ctr"/>
            <a:r>
              <a:rPr lang="ko-KR" altLang="en-US" sz="1200" b="1" dirty="0" err="1"/>
              <a:t>레마와</a:t>
            </a:r>
            <a:r>
              <a:rPr lang="ko-KR" altLang="en-US" sz="1200" b="1" dirty="0"/>
              <a:t> 줄기 </a:t>
            </a:r>
            <a:r>
              <a:rPr lang="en-US" altLang="ko-KR" sz="1200" b="1" dirty="0"/>
              <a:t>:  </a:t>
            </a:r>
            <a:r>
              <a:rPr lang="ko-KR" altLang="en-US" sz="1200" b="1" dirty="0"/>
              <a:t>단어의 기본 형태</a:t>
            </a:r>
          </a:p>
          <a:p>
            <a:pPr algn="ctr"/>
            <a:r>
              <a:rPr lang="ko-KR" altLang="en-US" sz="1200" b="1" dirty="0"/>
              <a:t>문장 분할 </a:t>
            </a:r>
            <a:r>
              <a:rPr lang="en-US" altLang="ko-KR" sz="1200" b="1" dirty="0"/>
              <a:t>:  </a:t>
            </a:r>
            <a:r>
              <a:rPr lang="ko-KR" altLang="en-US" sz="1200" b="1" dirty="0"/>
              <a:t>텍스트의 문장 경계를 식별하는 </a:t>
            </a:r>
            <a:r>
              <a:rPr lang="en-US" altLang="ko-KR" sz="1200" b="1" dirty="0"/>
              <a:t>NLP</a:t>
            </a:r>
            <a:r>
              <a:rPr lang="ko-KR" altLang="en-US" sz="1200" b="1" dirty="0"/>
              <a:t>태스크</a:t>
            </a:r>
          </a:p>
          <a:p>
            <a:pPr algn="ctr"/>
            <a:r>
              <a:rPr lang="ko-KR" altLang="en-US" sz="1200" b="1" dirty="0"/>
              <a:t>엔티티 </a:t>
            </a:r>
            <a:r>
              <a:rPr lang="en-US" altLang="ko-KR" sz="1200" b="1" dirty="0"/>
              <a:t>:  </a:t>
            </a:r>
            <a:r>
              <a:rPr lang="ko-KR" altLang="en-US" sz="1200" b="1" dirty="0"/>
              <a:t>특정 도메인과 관련된 텍스트 세그먼트</a:t>
            </a:r>
          </a:p>
          <a:p>
            <a:pPr algn="ctr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60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831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다음은 텍스트 마이닝의 </a:t>
            </a:r>
            <a:r>
              <a:rPr lang="ko-KR" altLang="en-US" b="1" dirty="0" err="1"/>
              <a:t>작업순서입니다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주제모델링</a:t>
            </a:r>
            <a:r>
              <a:rPr lang="en-US" altLang="ko-KR" b="1" dirty="0"/>
              <a:t>: </a:t>
            </a:r>
            <a:r>
              <a:rPr lang="ko-KR" altLang="en-US" b="1" dirty="0"/>
              <a:t>주제에 따른 문서분류</a:t>
            </a:r>
            <a:endParaRPr lang="en-US" altLang="ko-KR" b="1" dirty="0"/>
          </a:p>
          <a:p>
            <a:pPr algn="ctr"/>
            <a:r>
              <a:rPr lang="en-US" altLang="ko-KR" b="1" dirty="0"/>
              <a:t>	</a:t>
            </a:r>
            <a:r>
              <a:rPr lang="ko-KR" altLang="en-US" b="1" dirty="0"/>
              <a:t>ㄴ</a:t>
            </a:r>
            <a:r>
              <a:rPr lang="en-US" altLang="ko-KR" b="1" dirty="0"/>
              <a:t>&gt; </a:t>
            </a:r>
            <a:r>
              <a:rPr lang="ko-KR" altLang="en-US" b="1" dirty="0"/>
              <a:t>접근법이 여기 속함</a:t>
            </a:r>
            <a:r>
              <a:rPr lang="en-US" altLang="ko-KR" b="1" dirty="0"/>
              <a:t>.</a:t>
            </a:r>
          </a:p>
          <a:p>
            <a:pPr algn="ctr"/>
            <a:endParaRPr lang="ko-KR" altLang="en-US" b="1" dirty="0"/>
          </a:p>
          <a:p>
            <a:pPr algn="ctr"/>
            <a:r>
              <a:rPr lang="en-US" altLang="ko-KR" b="1" dirty="0"/>
              <a:t>NER(</a:t>
            </a:r>
            <a:r>
              <a:rPr lang="ko-KR" altLang="en-US" b="1" dirty="0"/>
              <a:t>이름지정</a:t>
            </a:r>
            <a:r>
              <a:rPr lang="en-US" altLang="ko-KR" b="1" dirty="0"/>
              <a:t>,</a:t>
            </a:r>
            <a:r>
              <a:rPr lang="ko-KR" altLang="en-US" b="1" dirty="0" err="1"/>
              <a:t>엔티티인식</a:t>
            </a:r>
            <a:r>
              <a:rPr lang="en-US" altLang="ko-KR" b="1" dirty="0"/>
              <a:t>): </a:t>
            </a:r>
            <a:r>
              <a:rPr lang="ko-KR" altLang="en-US" b="1" dirty="0"/>
              <a:t>텍스트에 언급된 엔티티</a:t>
            </a:r>
            <a:r>
              <a:rPr lang="en-US" altLang="ko-KR" b="1" dirty="0"/>
              <a:t>(</a:t>
            </a:r>
            <a:r>
              <a:rPr lang="ko-KR" altLang="en-US" b="1" dirty="0"/>
              <a:t>단어</a:t>
            </a:r>
            <a:r>
              <a:rPr lang="en-US" altLang="ko-KR" b="1" dirty="0"/>
              <a:t>)</a:t>
            </a:r>
            <a:r>
              <a:rPr lang="ko-KR" altLang="en-US" b="1" dirty="0"/>
              <a:t>를 식별하는 작업</a:t>
            </a:r>
            <a:endParaRPr lang="en-US" altLang="ko-KR" b="1" dirty="0"/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/>
              <a:t>정규화</a:t>
            </a:r>
            <a:r>
              <a:rPr lang="en-US" altLang="ko-KR" b="1" dirty="0"/>
              <a:t>: </a:t>
            </a:r>
            <a:r>
              <a:rPr lang="ko-KR" altLang="en-US" b="1" dirty="0"/>
              <a:t>각 엔티티들을 해당 개념을 분명하게 나타내는 기술 자료에 속하는 식별자와 일치시키는 것</a:t>
            </a:r>
            <a:endParaRPr lang="en-US" altLang="ko-KR" b="1" dirty="0"/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/>
              <a:t>이벤트 추출</a:t>
            </a:r>
            <a:r>
              <a:rPr lang="en-US" altLang="ko-KR" b="1" dirty="0"/>
              <a:t>: </a:t>
            </a:r>
            <a:r>
              <a:rPr lang="ko-KR" altLang="en-US" b="1" dirty="0"/>
              <a:t>각 참가자의 관계 및 역할 라벨이 지정된 관계 추출 작업의 확장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 fontAlgn="base" latinLnBrk="1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정규화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명칭을 자료에 속한 식별자와 일치시키는 것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예를 들어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단백질은 전체 이름 또는 약어로 언급될 수 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이 경우 정규화 프로세스는 두가지 경우에 동일한 식별자를 할당해야 한다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식별자는 외부 데이터베이스 또는 종양학에 의해 제공될 수 있다</a:t>
            </a:r>
          </a:p>
          <a:p>
            <a:pPr algn="ctr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관계 추출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(RE)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방법을 이용해 텍스트에 설명된 관계에 참여하는 실체 식별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대부분의 도구는 동일한 문장에서 두개의 개체 간의 관계를 고려합니다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84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접근법</a:t>
            </a:r>
            <a:endParaRPr lang="en-US" altLang="ko-KR" b="1" dirty="0"/>
          </a:p>
          <a:p>
            <a:pPr algn="ctr"/>
            <a:r>
              <a:rPr lang="ko-KR" altLang="en-US" b="1" dirty="0"/>
              <a:t>텍스트 마이닝을 할 때</a:t>
            </a:r>
            <a:r>
              <a:rPr lang="en-US" altLang="ko-KR" b="1" dirty="0"/>
              <a:t>, </a:t>
            </a:r>
            <a:r>
              <a:rPr lang="ko-KR" altLang="en-US" b="1" dirty="0"/>
              <a:t>문서에 접근하는 방법들입니다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앞서 언급한 주제 모델링에 속함</a:t>
            </a:r>
            <a:r>
              <a:rPr lang="en-US" altLang="ko-KR" b="1" dirty="0"/>
              <a:t>)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접근 방식은 다양합니다</a:t>
            </a:r>
            <a:r>
              <a:rPr lang="en-US" altLang="ko-KR" b="1" dirty="0"/>
              <a:t>. </a:t>
            </a:r>
            <a:r>
              <a:rPr lang="ko-KR" altLang="en-US" b="1" dirty="0"/>
              <a:t>하나의 특정 접근법에 초점을 맞추거나</a:t>
            </a:r>
          </a:p>
          <a:p>
            <a:pPr algn="ctr"/>
            <a:r>
              <a:rPr lang="ko-KR" altLang="en-US" b="1" dirty="0"/>
              <a:t>각각 장점에 따라 여러 방법을 결합할 수도 있습니다</a:t>
            </a:r>
            <a:r>
              <a:rPr lang="en-US" altLang="ko-KR" b="1" dirty="0"/>
              <a:t>. (</a:t>
            </a:r>
            <a:r>
              <a:rPr lang="ko-KR" altLang="en-US" b="1" dirty="0"/>
              <a:t>후자가 더 일반적</a:t>
            </a:r>
            <a:r>
              <a:rPr lang="en-US" altLang="ko-KR" b="1" dirty="0"/>
              <a:t>)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고전적 접근법</a:t>
            </a:r>
            <a:r>
              <a:rPr lang="en-US" altLang="ko-KR" b="1" dirty="0"/>
              <a:t>: </a:t>
            </a:r>
            <a:r>
              <a:rPr lang="ko-KR" altLang="en-US" b="1" dirty="0"/>
              <a:t>대규모 문서 말뭉치에서 계산될 수 있는 통계에 근거한 접근법</a:t>
            </a:r>
            <a:endParaRPr lang="en-US" altLang="ko-KR" b="1" dirty="0"/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/>
              <a:t>규칙 기반 방법</a:t>
            </a:r>
            <a:r>
              <a:rPr lang="en-US" altLang="ko-KR" b="1" dirty="0"/>
              <a:t>: </a:t>
            </a:r>
            <a:r>
              <a:rPr lang="ko-KR" altLang="en-US" b="1" dirty="0"/>
              <a:t>원하는 정보를 추출하는 규칙 집합을 정의하는 작업</a:t>
            </a:r>
            <a:endParaRPr lang="en-US" altLang="ko-KR" b="1" dirty="0"/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/>
              <a:t>기계학습알고리즘</a:t>
            </a:r>
            <a:r>
              <a:rPr lang="en-US" altLang="ko-KR" b="1" dirty="0"/>
              <a:t>: </a:t>
            </a:r>
            <a:r>
              <a:rPr lang="ko-KR" altLang="en-US" b="1" dirty="0"/>
              <a:t>다양한 작업을 자동으로 학습하는 데 사용</a:t>
            </a:r>
            <a:endParaRPr lang="en-US" altLang="ko-KR" b="1" dirty="0"/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/>
              <a:t>거리관리</a:t>
            </a:r>
            <a:r>
              <a:rPr lang="en-US" altLang="ko-KR" b="1" dirty="0"/>
              <a:t>: </a:t>
            </a:r>
            <a:r>
              <a:rPr lang="ko-KR" altLang="en-US" b="1" dirty="0"/>
              <a:t>지식 기반에서 제공하는 정보에 따라 통계적으로 데이터에 레이블을 할당하는 학습 프로세스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49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 err="1"/>
              <a:t>툴킷</a:t>
            </a:r>
            <a:r>
              <a:rPr lang="en-US" altLang="ko-KR" b="1" dirty="0"/>
              <a:t>(</a:t>
            </a:r>
            <a:r>
              <a:rPr lang="ko-KR" altLang="en-US" b="1" dirty="0"/>
              <a:t>텍스트 마이닝 하기 위한 도구들</a:t>
            </a:r>
            <a:r>
              <a:rPr lang="en-US" altLang="ko-KR" b="1" dirty="0"/>
              <a:t>)</a:t>
            </a:r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/>
              <a:t>텍스트 마이닝 </a:t>
            </a:r>
            <a:r>
              <a:rPr lang="ko-KR" altLang="en-US" b="1" dirty="0" err="1"/>
              <a:t>툴킷은</a:t>
            </a:r>
            <a:r>
              <a:rPr lang="ko-KR" altLang="en-US" b="1" dirty="0"/>
              <a:t> 다양한 </a:t>
            </a:r>
            <a:r>
              <a:rPr lang="en-US" altLang="ko-KR" b="1" dirty="0"/>
              <a:t>NLP</a:t>
            </a:r>
            <a:r>
              <a:rPr lang="ko-KR" altLang="en-US" b="1" dirty="0"/>
              <a:t>및 텍스트 마이닝 태스크를 수행할 수 있는 소프트웨어</a:t>
            </a:r>
          </a:p>
          <a:p>
            <a:pPr algn="ctr"/>
            <a:r>
              <a:rPr lang="ko-KR" altLang="en-US" b="1" dirty="0"/>
              <a:t>유형입니다</a:t>
            </a:r>
            <a:r>
              <a:rPr lang="en-US" altLang="ko-KR" b="1" dirty="0"/>
              <a:t>. </a:t>
            </a:r>
            <a:r>
              <a:rPr lang="ko-KR" altLang="en-US" b="1" dirty="0"/>
              <a:t>이러한 </a:t>
            </a:r>
            <a:r>
              <a:rPr lang="ko-KR" altLang="en-US" b="1" dirty="0" err="1"/>
              <a:t>툴킷의</a:t>
            </a:r>
            <a:r>
              <a:rPr lang="ko-KR" altLang="en-US" b="1" dirty="0"/>
              <a:t> 목적은 다양한 텍스트 마이닝 작업을 수행하기 위한 </a:t>
            </a:r>
          </a:p>
          <a:p>
            <a:pPr algn="ctr"/>
            <a:r>
              <a:rPr lang="ko-KR" altLang="en-US" b="1" dirty="0"/>
              <a:t>범용 방법을 제공하는 것이며</a:t>
            </a:r>
            <a:r>
              <a:rPr lang="en-US" altLang="ko-KR" b="1" dirty="0"/>
              <a:t>, </a:t>
            </a:r>
            <a:r>
              <a:rPr lang="ko-KR" altLang="en-US" b="1" dirty="0"/>
              <a:t>이는 특정 </a:t>
            </a:r>
            <a:r>
              <a:rPr lang="en-US" altLang="ko-KR" b="1" dirty="0"/>
              <a:t>c</a:t>
            </a:r>
            <a:r>
              <a:rPr lang="ko-KR" altLang="en-US" b="1" dirty="0"/>
              <a:t>문제에 맞게 조정될 수 있습니다</a:t>
            </a:r>
            <a:r>
              <a:rPr lang="en-US" altLang="ko-KR" b="1" dirty="0"/>
              <a:t>. 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몇가지 </a:t>
            </a:r>
            <a:r>
              <a:rPr lang="ko-KR" altLang="en-US" b="1" dirty="0" err="1"/>
              <a:t>툴킷을</a:t>
            </a:r>
            <a:r>
              <a:rPr lang="ko-KR" altLang="en-US" b="1" dirty="0"/>
              <a:t> 사용하여 데이터를 사전 처리하고</a:t>
            </a:r>
            <a:r>
              <a:rPr lang="en-US" altLang="ko-KR" b="1" dirty="0"/>
              <a:t>, </a:t>
            </a:r>
            <a:r>
              <a:rPr lang="ko-KR" altLang="en-US" b="1" dirty="0"/>
              <a:t>다양한 도구와 접근 방식의 성능을 </a:t>
            </a:r>
          </a:p>
          <a:p>
            <a:pPr algn="ctr"/>
            <a:r>
              <a:rPr lang="ko-KR" altLang="en-US" b="1" dirty="0"/>
              <a:t>비교하며</a:t>
            </a:r>
            <a:r>
              <a:rPr lang="en-US" altLang="ko-KR" b="1" dirty="0"/>
              <a:t>, </a:t>
            </a:r>
            <a:r>
              <a:rPr lang="ko-KR" altLang="en-US" b="1" dirty="0"/>
              <a:t>특정 문제에 가장 적합한 조합을 선택할 수 있습니다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스탠포드 </a:t>
            </a:r>
            <a:r>
              <a:rPr lang="en-US" altLang="ko-KR" b="1" dirty="0" err="1"/>
              <a:t>Core.P</a:t>
            </a:r>
            <a:r>
              <a:rPr lang="en-US" altLang="ko-KR" b="1" dirty="0"/>
              <a:t>(</a:t>
            </a:r>
            <a:r>
              <a:rPr lang="en-US" altLang="ko-KR" b="1" dirty="0" err="1"/>
              <a:t>Manningetal</a:t>
            </a:r>
            <a:r>
              <a:rPr lang="en-US" altLang="ko-KR" b="1" dirty="0"/>
              <a:t>., 2014) : </a:t>
            </a:r>
            <a:r>
              <a:rPr lang="ko-KR" altLang="en-US" b="1" dirty="0"/>
              <a:t>가장 널리 사용되는 텍스트 마이닝 </a:t>
            </a:r>
            <a:r>
              <a:rPr lang="ko-KR" altLang="en-US" b="1" dirty="0" err="1"/>
              <a:t>툴킷</a:t>
            </a:r>
            <a:r>
              <a:rPr lang="ko-KR" altLang="en-US" b="1" dirty="0"/>
              <a:t> 중의 </a:t>
            </a:r>
          </a:p>
          <a:p>
            <a:pPr algn="ctr"/>
            <a:r>
              <a:rPr lang="ko-KR" altLang="en-US" b="1" dirty="0"/>
              <a:t>하나는 스탠포드 </a:t>
            </a:r>
            <a:r>
              <a:rPr lang="en-US" altLang="ko-KR" b="1" dirty="0"/>
              <a:t>NLP</a:t>
            </a:r>
            <a:r>
              <a:rPr lang="ko-KR" altLang="en-US" b="1" dirty="0"/>
              <a:t>팀이 텍스트 데이터 처리를 위해 개발한 다양한 도구를 통합한 것</a:t>
            </a:r>
            <a:r>
              <a:rPr lang="en-US" altLang="ko-KR" b="1" dirty="0"/>
              <a:t>.</a:t>
            </a:r>
            <a:endParaRPr lang="ko-KR" altLang="en-US" b="1" dirty="0"/>
          </a:p>
          <a:p>
            <a:pPr algn="ctr"/>
            <a:r>
              <a:rPr lang="ko-KR" altLang="en-US" b="1" dirty="0"/>
              <a:t>체 인식 텍스트 마이닝 도구는 데이터를 사전 처리하기 위해 스탠포드 통신을 사용할 수 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NLTK(</a:t>
            </a:r>
            <a:r>
              <a:rPr lang="en-US" altLang="ko-KR" b="1" dirty="0" err="1"/>
              <a:t>Birdetal</a:t>
            </a:r>
            <a:r>
              <a:rPr lang="en-US" altLang="ko-KR" b="1" dirty="0"/>
              <a:t>., 2009) : Python</a:t>
            </a:r>
            <a:r>
              <a:rPr lang="ko-KR" altLang="en-US" b="1" dirty="0"/>
              <a:t>라이브러리로 구현</a:t>
            </a:r>
          </a:p>
          <a:p>
            <a:pPr algn="ctr"/>
            <a:r>
              <a:rPr lang="ko-KR" altLang="en-US" b="1" dirty="0"/>
              <a:t>                          다양한 </a:t>
            </a:r>
            <a:r>
              <a:rPr lang="en-US" altLang="ko-KR" b="1" dirty="0"/>
              <a:t>NLP</a:t>
            </a:r>
            <a:r>
              <a:rPr lang="ko-KR" altLang="en-US" b="1" dirty="0"/>
              <a:t>리소스에 대한 인터페이스를 제공하는 자연어처리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라이브러리</a:t>
            </a:r>
          </a:p>
          <a:p>
            <a:pPr algn="ctr"/>
            <a:endParaRPr lang="ko-KR" altLang="en-US" b="1" dirty="0"/>
          </a:p>
          <a:p>
            <a:pPr algn="ctr"/>
            <a:r>
              <a:rPr lang="en-US" altLang="ko-KR" b="1" dirty="0" err="1"/>
              <a:t>spaCy</a:t>
            </a:r>
            <a:r>
              <a:rPr lang="en-US" altLang="ko-KR" b="1" dirty="0"/>
              <a:t> 3 : </a:t>
            </a:r>
            <a:r>
              <a:rPr lang="ko-KR" altLang="en-US" b="1" dirty="0"/>
              <a:t>피타고라스 기반 </a:t>
            </a:r>
            <a:r>
              <a:rPr lang="ko-KR" altLang="en-US" b="1" dirty="0" err="1"/>
              <a:t>툴킷</a:t>
            </a:r>
            <a:r>
              <a:rPr lang="en-US" altLang="ko-KR" b="1" dirty="0"/>
              <a:t>, </a:t>
            </a:r>
            <a:r>
              <a:rPr lang="ko-KR" altLang="en-US" b="1" dirty="0"/>
              <a:t>최첨단 알고리즘 사용</a:t>
            </a:r>
          </a:p>
          <a:p>
            <a:pPr algn="ctr"/>
            <a:endParaRPr lang="ko-KR" altLang="en-US" b="1" dirty="0"/>
          </a:p>
          <a:p>
            <a:pPr algn="ctr"/>
            <a:r>
              <a:rPr lang="en-US" altLang="ko-KR" b="1" dirty="0" err="1"/>
              <a:t>ClearTK</a:t>
            </a:r>
            <a:r>
              <a:rPr lang="en-US" altLang="ko-KR" b="1" dirty="0"/>
              <a:t>(</a:t>
            </a:r>
            <a:r>
              <a:rPr lang="en-US" altLang="ko-KR" b="1" dirty="0" err="1"/>
              <a:t>Bethardetal</a:t>
            </a:r>
            <a:r>
              <a:rPr lang="en-US" altLang="ko-KR" b="1" dirty="0"/>
              <a:t>., 2014) : </a:t>
            </a:r>
            <a:r>
              <a:rPr lang="ko-KR" altLang="en-US" b="1" dirty="0"/>
              <a:t>기계 학습 및</a:t>
            </a:r>
            <a:r>
              <a:rPr lang="ko-KR" altLang="en-US" b="1" baseline="0" dirty="0"/>
              <a:t> </a:t>
            </a:r>
            <a:r>
              <a:rPr lang="ko-KR" altLang="en-US" b="1" dirty="0"/>
              <a:t>비정형 정보 관리 아키텍처</a:t>
            </a:r>
            <a:r>
              <a:rPr lang="en-US" altLang="ko-KR" b="1" dirty="0"/>
              <a:t>(UIMA)</a:t>
            </a:r>
            <a:r>
              <a:rPr lang="ko-KR" altLang="en-US" b="1" dirty="0"/>
              <a:t>에 </a:t>
            </a:r>
          </a:p>
          <a:p>
            <a:pPr algn="ctr"/>
            <a:r>
              <a:rPr lang="ko-KR" altLang="en-US" b="1" dirty="0"/>
              <a:t>                                    기반한 텍스트 마이닝 </a:t>
            </a:r>
            <a:r>
              <a:rPr lang="ko-KR" altLang="en-US" b="1" dirty="0" err="1"/>
              <a:t>툴킷</a:t>
            </a:r>
            <a:endParaRPr lang="ko-KR" altLang="en-US" b="1" dirty="0"/>
          </a:p>
          <a:p>
            <a:pPr algn="ctr"/>
            <a:endParaRPr lang="ko-KR" altLang="en-US" b="1" dirty="0"/>
          </a:p>
          <a:p>
            <a:pPr algn="ctr"/>
            <a:r>
              <a:rPr lang="en-US" altLang="ko-KR" b="1" dirty="0"/>
              <a:t>GATE(</a:t>
            </a:r>
            <a:r>
              <a:rPr lang="en-US" altLang="ko-KR" b="1" dirty="0" err="1"/>
              <a:t>Cunninghametal</a:t>
            </a:r>
            <a:r>
              <a:rPr lang="en-US" altLang="ko-KR" b="1" dirty="0"/>
              <a:t>., 2013) : </a:t>
            </a:r>
            <a:r>
              <a:rPr lang="ko-KR" altLang="en-US" b="1" dirty="0" err="1"/>
              <a:t>의공학</a:t>
            </a:r>
            <a:r>
              <a:rPr lang="ko-KR" altLang="en-US" b="1" dirty="0"/>
              <a:t> 텍스트 마이닝을 위해 특별히 설계된 몇 안 되는</a:t>
            </a:r>
          </a:p>
          <a:p>
            <a:pPr algn="ctr"/>
            <a:r>
              <a:rPr lang="ko-KR" altLang="en-US" b="1" dirty="0"/>
              <a:t>                                       텍스트 마이닝 </a:t>
            </a:r>
            <a:r>
              <a:rPr lang="ko-KR" altLang="en-US" b="1" dirty="0" err="1"/>
              <a:t>툴킷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82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다음은 어플리케이션입니다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일반 대중에게 알려진 툴을 사용하여 만들어진</a:t>
            </a:r>
            <a:r>
              <a:rPr lang="en-US" altLang="ko-KR" b="1" dirty="0"/>
              <a:t> </a:t>
            </a:r>
            <a:r>
              <a:rPr lang="ko-KR" altLang="en-US" b="1" dirty="0"/>
              <a:t>완성된 텍스트 마이닝  툴</a:t>
            </a:r>
            <a:r>
              <a:rPr lang="en-US" altLang="ko-KR" b="1" dirty="0"/>
              <a:t>, </a:t>
            </a:r>
            <a:r>
              <a:rPr lang="ko-KR" altLang="en-US" b="1" dirty="0"/>
              <a:t>즉 검색엔진입니다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STRING</a:t>
            </a:r>
            <a:r>
              <a:rPr lang="ko-KR" altLang="en-US" b="1" dirty="0"/>
              <a:t>데이터베이스 </a:t>
            </a:r>
            <a:r>
              <a:rPr lang="en-US" altLang="ko-KR" b="1" dirty="0"/>
              <a:t>: </a:t>
            </a:r>
            <a:r>
              <a:rPr lang="ko-KR" altLang="en-US" b="1" dirty="0"/>
              <a:t>단백질</a:t>
            </a:r>
            <a:r>
              <a:rPr lang="en-US" altLang="ko-KR" b="1" dirty="0"/>
              <a:t>-</a:t>
            </a:r>
            <a:r>
              <a:rPr lang="ko-KR" altLang="en-US" b="1" dirty="0"/>
              <a:t>단백질 상호 작용 네트워크에 대한 정보를 저장</a:t>
            </a:r>
          </a:p>
          <a:p>
            <a:pPr algn="ctr"/>
            <a:endParaRPr lang="ko-KR" altLang="en-US" b="1" dirty="0"/>
          </a:p>
          <a:p>
            <a:pPr algn="ctr"/>
            <a:r>
              <a:rPr lang="en-US" altLang="ko-KR" b="1" dirty="0"/>
              <a:t>FACTA+(</a:t>
            </a:r>
            <a:r>
              <a:rPr lang="en-US" altLang="ko-KR" b="1" dirty="0" err="1"/>
              <a:t>Tsuruokaetal</a:t>
            </a:r>
            <a:r>
              <a:rPr lang="en-US" altLang="ko-KR" b="1" dirty="0"/>
              <a:t>., 2011) : PubMed </a:t>
            </a:r>
            <a:r>
              <a:rPr lang="ko-KR" altLang="en-US" b="1" dirty="0"/>
              <a:t>추상화에 설명된 생물 의학적 사건을 </a:t>
            </a:r>
          </a:p>
          <a:p>
            <a:pPr algn="ctr"/>
            <a:r>
              <a:rPr lang="ko-KR" altLang="en-US" b="1" dirty="0"/>
              <a:t>식별하기 위한 텍스트 마이닝 애플리케이션</a:t>
            </a:r>
          </a:p>
          <a:p>
            <a:pPr algn="ctr"/>
            <a:endParaRPr lang="ko-KR" altLang="en-US" b="1" dirty="0"/>
          </a:p>
          <a:p>
            <a:pPr algn="ctr"/>
            <a:r>
              <a:rPr lang="en-US" altLang="ko-KR" b="1" dirty="0"/>
              <a:t>PolySearch2(</a:t>
            </a:r>
            <a:r>
              <a:rPr lang="en-US" altLang="ko-KR" b="1" dirty="0" err="1"/>
              <a:t>Lyoetal</a:t>
            </a:r>
            <a:r>
              <a:rPr lang="en-US" altLang="ko-KR" b="1" dirty="0"/>
              <a:t>., 2015) : </a:t>
            </a:r>
            <a:r>
              <a:rPr lang="ko-KR" altLang="en-US" b="1" dirty="0"/>
              <a:t>문장 수준에서 동시 발생에 기초하여 생물 의학 </a:t>
            </a:r>
          </a:p>
          <a:p>
            <a:pPr algn="ctr"/>
            <a:r>
              <a:rPr lang="ko-KR" altLang="en-US" b="1" dirty="0"/>
              <a:t>개념 사이의 관계를 식별할 수 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EVEX(</a:t>
            </a:r>
            <a:r>
              <a:rPr lang="en-US" altLang="ko-KR" b="1" dirty="0" err="1"/>
              <a:t>Hakalaetal</a:t>
            </a:r>
            <a:r>
              <a:rPr lang="en-US" altLang="ko-KR" b="1" dirty="0"/>
              <a:t>., 2013) : BANNER</a:t>
            </a:r>
            <a:r>
              <a:rPr lang="ko-KR" altLang="en-US" b="1" dirty="0"/>
              <a:t>및 </a:t>
            </a:r>
            <a:r>
              <a:rPr lang="en-US" altLang="ko-KR" b="1" dirty="0"/>
              <a:t>TEES</a:t>
            </a:r>
            <a:r>
              <a:rPr lang="ko-KR" altLang="en-US" b="1" dirty="0"/>
              <a:t>와 같은 텍스트 마이닝 도구를 사용하여 </a:t>
            </a:r>
          </a:p>
          <a:p>
            <a:pPr algn="ctr"/>
            <a:r>
              <a:rPr lang="ko-KR" altLang="en-US" b="1" dirty="0"/>
              <a:t>추상 및 전체 텍스트 기사에서 추출된 생체 분자 이벤트 데이터베이스</a:t>
            </a:r>
          </a:p>
          <a:p>
            <a:pPr algn="ctr"/>
            <a:endParaRPr lang="ko-KR" altLang="en-US" b="1" dirty="0"/>
          </a:p>
          <a:p>
            <a:pPr algn="ctr"/>
            <a:r>
              <a:rPr lang="en-US" altLang="ko-KR" b="1" dirty="0"/>
              <a:t>MEDIE(</a:t>
            </a:r>
            <a:r>
              <a:rPr lang="en-US" altLang="ko-KR" b="1" dirty="0" err="1"/>
              <a:t>Miyaoetal</a:t>
            </a:r>
            <a:r>
              <a:rPr lang="en-US" altLang="ko-KR" b="1" dirty="0"/>
              <a:t>., 2006) : MEDLINE</a:t>
            </a:r>
            <a:r>
              <a:rPr lang="ko-KR" altLang="en-US" b="1" dirty="0"/>
              <a:t>에서 추출한 생체 분자 이벤트를 포함하며</a:t>
            </a:r>
            <a:r>
              <a:rPr lang="en-US" altLang="ko-KR" b="1" dirty="0"/>
              <a:t>, </a:t>
            </a:r>
          </a:p>
          <a:p>
            <a:pPr algn="ctr"/>
            <a:r>
              <a:rPr lang="ko-KR" altLang="en-US" b="1" dirty="0"/>
              <a:t>각 이벤트는 주어</a:t>
            </a:r>
            <a:r>
              <a:rPr lang="en-US" altLang="ko-KR" b="1" dirty="0"/>
              <a:t>, </a:t>
            </a:r>
            <a:r>
              <a:rPr lang="ko-KR" altLang="en-US" b="1" dirty="0"/>
              <a:t>동사</a:t>
            </a:r>
            <a:r>
              <a:rPr lang="en-US" altLang="ko-KR" b="1" dirty="0"/>
              <a:t>, </a:t>
            </a:r>
            <a:r>
              <a:rPr lang="ko-KR" altLang="en-US" b="1" dirty="0"/>
              <a:t>객체로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5323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논문에서 말하는 향후방향</a:t>
            </a:r>
            <a:endParaRPr lang="en-US" altLang="ko-KR" b="1" dirty="0"/>
          </a:p>
          <a:p>
            <a:pPr algn="ctr"/>
            <a:r>
              <a:rPr lang="ko-KR" altLang="en-US" b="1" dirty="0"/>
              <a:t>앞서 소개한 방법들은 도면 요소의 일관성과 추출된 관계를 추정하여 텍스트 마이닝 도구를 </a:t>
            </a:r>
          </a:p>
          <a:p>
            <a:pPr algn="ctr"/>
            <a:r>
              <a:rPr lang="ko-KR" altLang="en-US" b="1" dirty="0"/>
              <a:t>모두 개선할 수 있으며</a:t>
            </a:r>
            <a:r>
              <a:rPr lang="en-US" altLang="ko-KR" b="1" dirty="0"/>
              <a:t>, </a:t>
            </a:r>
            <a:r>
              <a:rPr lang="ko-KR" altLang="en-US" b="1" dirty="0"/>
              <a:t>종양학을 벗어나 다른 가능한 후보 항목을 생성할 수 있도록 </a:t>
            </a:r>
          </a:p>
          <a:p>
            <a:pPr algn="ctr"/>
            <a:r>
              <a:rPr lang="ko-KR" altLang="en-US" b="1" dirty="0"/>
              <a:t>애플리케이션에 의해 향상됩니다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또한 질문 답변 시스템은 의미 유사성 방법을 사용하여 보다 정확한 답변을 제공할 수 </a:t>
            </a:r>
          </a:p>
          <a:p>
            <a:pPr algn="ctr"/>
            <a:r>
              <a:rPr lang="ko-KR" altLang="en-US" b="1" dirty="0"/>
              <a:t>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01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결론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우리는 미래의 생물 정보 검색 엔진이 단순히 질의와 관련된 문서를 검색하는 대신에 </a:t>
            </a:r>
          </a:p>
          <a:p>
            <a:pPr algn="ctr"/>
            <a:r>
              <a:rPr lang="ko-KR" altLang="en-US" b="1" dirty="0"/>
              <a:t>사용자 질의에 직접 답변하고 새로운 문헌 기반의 가설을 세울 수 있을 것으로 기대한다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269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다음은 보조 논문 중 첫 번째인 정밀 의학품에 대한 </a:t>
            </a:r>
            <a:r>
              <a:rPr lang="ko-KR" altLang="en-US" b="1" dirty="0" err="1"/>
              <a:t>텐서</a:t>
            </a:r>
            <a:r>
              <a:rPr lang="ko-KR" altLang="en-US" b="1" dirty="0"/>
              <a:t> 분해 분석에 대한 간단한 설명입니다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121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현재 전자 의료 데이터의 수집은 급속하게 증가하고 있습니다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75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하지만</a:t>
            </a:r>
            <a:r>
              <a:rPr lang="en-US" altLang="ko-KR" b="1" dirty="0"/>
              <a:t> </a:t>
            </a:r>
            <a:r>
              <a:rPr lang="ko-KR" altLang="en-US" b="1" dirty="0"/>
              <a:t>대량의 소음 및 누락데이터로 인한 불확실성으로 </a:t>
            </a:r>
            <a:r>
              <a:rPr lang="en-US" altLang="ko-KR" b="1" dirty="0"/>
              <a:t>/ </a:t>
            </a:r>
            <a:r>
              <a:rPr lang="ko-KR" altLang="en-US" b="1" dirty="0"/>
              <a:t>기술적인 어려움을 겪습니다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9904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그런데 정밀 의학은</a:t>
            </a:r>
            <a:r>
              <a:rPr lang="ko-KR" altLang="en-US" b="1" baseline="0" dirty="0"/>
              <a:t> 이런 불확실성이 없이 </a:t>
            </a:r>
            <a:r>
              <a:rPr lang="ko-KR" altLang="en-US" b="1" dirty="0"/>
              <a:t>모든 종류의 정보를 활용하고</a:t>
            </a:r>
            <a:r>
              <a:rPr lang="en-US" altLang="ko-KR" b="1" dirty="0"/>
              <a:t>, </a:t>
            </a:r>
          </a:p>
          <a:p>
            <a:pPr algn="ctr"/>
            <a:r>
              <a:rPr lang="ko-KR" altLang="en-US" b="1" dirty="0"/>
              <a:t>환자의 병리학적 진행 상황을 종합적으로 관찰하여 맞춤 </a:t>
            </a:r>
            <a:r>
              <a:rPr lang="ko-KR" altLang="en-US" b="1" dirty="0" err="1"/>
              <a:t>지료법을</a:t>
            </a:r>
            <a:r>
              <a:rPr lang="ko-KR" altLang="en-US" b="1" dirty="0"/>
              <a:t> 만드는 것을</a:t>
            </a:r>
          </a:p>
          <a:p>
            <a:pPr algn="ctr"/>
            <a:r>
              <a:rPr lang="ko-KR" altLang="en-US" b="1" dirty="0"/>
              <a:t>목적으로 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908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ko-KR" sz="1200" b="1" i="1" dirty="0"/>
              <a:t>정밀 종양학을 위한 네트워크 기반 </a:t>
            </a:r>
            <a:br>
              <a:rPr lang="en-US" altLang="ko-KR" sz="1200" b="1" i="1" dirty="0"/>
            </a:br>
            <a:r>
              <a:rPr lang="ko-KR" altLang="ko-KR" sz="1200" b="1" i="1" dirty="0"/>
              <a:t>머신 러닝과 그래프 이론</a:t>
            </a:r>
            <a:br>
              <a:rPr lang="ko-KR" altLang="ko-KR" b="1" dirty="0"/>
            </a:br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/>
              <a:t>생물학적 문헌을 이용한 생물 </a:t>
            </a:r>
            <a:r>
              <a:rPr lang="ko-KR" altLang="en-US" sz="1200" b="1" dirty="0" err="1"/>
              <a:t>정보학</a:t>
            </a:r>
            <a:r>
              <a:rPr lang="ko-KR" altLang="en-US" sz="1200" b="1" dirty="0"/>
              <a:t> 텍스트 마이닝</a:t>
            </a:r>
          </a:p>
          <a:p>
            <a:pPr algn="ctr"/>
            <a:endParaRPr lang="en-US" altLang="ko-KR" b="1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/>
              <a:t>정밀 의학품에 대한 </a:t>
            </a:r>
            <a:r>
              <a:rPr lang="ko-KR" altLang="en-US" sz="1200" b="1" dirty="0" err="1"/>
              <a:t>텐서</a:t>
            </a:r>
            <a:r>
              <a:rPr lang="ko-KR" altLang="en-US" sz="1200" b="1" dirty="0"/>
              <a:t> 분해 분석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sz="1200" b="1" i="1" dirty="0"/>
              <a:t>Medline </a:t>
            </a:r>
            <a:r>
              <a:rPr lang="ko-KR" altLang="ko-KR" sz="1200" b="1" i="1" dirty="0"/>
              <a:t>개요에 대한 음수 미포함 </a:t>
            </a:r>
            <a:r>
              <a:rPr lang="ko-KR" altLang="ko-KR" sz="1200" b="1" i="1" dirty="0" err="1"/>
              <a:t>텐서</a:t>
            </a:r>
            <a:r>
              <a:rPr lang="ko-KR" altLang="ko-KR" sz="1200" b="1" i="1" dirty="0"/>
              <a:t> 분해 분석을 통한 </a:t>
            </a:r>
            <a:endParaRPr lang="en-US" altLang="ko-KR" sz="1200" b="1" i="1" dirty="0"/>
          </a:p>
          <a:p>
            <a:pPr algn="ctr"/>
            <a:r>
              <a:rPr lang="ko-KR" altLang="ko-KR" sz="1200" b="1" i="1" dirty="0"/>
              <a:t>표기 요인의 기능적 요소들에 대한 탐색</a:t>
            </a:r>
            <a:r>
              <a:rPr lang="en-US" altLang="ko-KR" sz="1200" b="1" i="1" dirty="0"/>
              <a:t>(</a:t>
            </a:r>
            <a:r>
              <a:rPr lang="ko-KR" altLang="ko-KR" sz="1200" b="1" i="1" dirty="0"/>
              <a:t>텍스트 마이닝</a:t>
            </a:r>
            <a:r>
              <a:rPr lang="en-US" altLang="ko-KR" sz="1200" b="1" i="1" dirty="0"/>
              <a:t>)</a:t>
            </a:r>
            <a:endParaRPr lang="ko-KR" altLang="ko-KR" sz="1200" b="1" dirty="0"/>
          </a:p>
          <a:p>
            <a:pPr algn="ctr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22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따라서 증가하는 데이터와 불확실성 및 양식의 수를 해결하기 위해 새로운 계산 솔루션을</a:t>
            </a:r>
            <a:r>
              <a:rPr lang="ko-KR" altLang="en-US" b="1" baseline="0" dirty="0"/>
              <a:t> </a:t>
            </a:r>
            <a:r>
              <a:rPr lang="ko-KR" altLang="en-US" b="1" dirty="0"/>
              <a:t>요구하는 것이</a:t>
            </a:r>
            <a:endParaRPr lang="en-US" altLang="ko-KR" b="1" dirty="0"/>
          </a:p>
          <a:p>
            <a:pPr algn="ctr"/>
            <a:r>
              <a:rPr lang="ko-KR" altLang="en-US" b="1" dirty="0"/>
              <a:t>논문의 주된 내용 입니다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56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다음은 보조 논문 중 두 번째인 </a:t>
            </a:r>
            <a:endParaRPr lang="en-US" altLang="ko-KR" b="1" dirty="0"/>
          </a:p>
          <a:p>
            <a:pPr algn="ctr"/>
            <a:r>
              <a:rPr lang="en-US" altLang="ko-KR" sz="1200" b="1" i="1" dirty="0"/>
              <a:t>Medline </a:t>
            </a:r>
            <a:r>
              <a:rPr lang="ko-KR" altLang="ko-KR" sz="1200" b="1" i="1" dirty="0"/>
              <a:t>개요에 대한 음수 미포함 </a:t>
            </a:r>
            <a:r>
              <a:rPr lang="ko-KR" altLang="ko-KR" sz="1200" b="1" i="1" dirty="0" err="1"/>
              <a:t>텐서</a:t>
            </a:r>
            <a:r>
              <a:rPr lang="ko-KR" altLang="ko-KR" sz="1200" b="1" i="1" dirty="0"/>
              <a:t> 분해 분석을 통한 </a:t>
            </a:r>
            <a:endParaRPr lang="en-US" altLang="ko-KR" sz="1200" b="1" i="1" dirty="0"/>
          </a:p>
          <a:p>
            <a:pPr algn="ctr"/>
            <a:r>
              <a:rPr lang="ko-KR" altLang="ko-KR" sz="1200" b="1" i="1" dirty="0"/>
              <a:t>표기 요인의 기능적 요소들에 대한 탐색</a:t>
            </a:r>
            <a:r>
              <a:rPr lang="en-US" altLang="ko-KR" sz="1200" b="1" i="1" dirty="0"/>
              <a:t>(</a:t>
            </a:r>
            <a:r>
              <a:rPr lang="ko-KR" altLang="ko-KR" sz="1200" b="1" i="1" dirty="0"/>
              <a:t>텍스트 마이닝</a:t>
            </a:r>
            <a:r>
              <a:rPr lang="en-US" altLang="ko-KR" sz="1200" b="1" i="1" dirty="0"/>
              <a:t>)</a:t>
            </a:r>
            <a:r>
              <a:rPr lang="ko-KR" altLang="en-US" sz="1200" b="1" i="1" dirty="0"/>
              <a:t>에</a:t>
            </a:r>
            <a:endParaRPr lang="ko-KR" altLang="ko-KR" sz="1200" dirty="0"/>
          </a:p>
          <a:p>
            <a:pPr algn="ctr"/>
            <a:r>
              <a:rPr lang="ko-KR" altLang="en-US" b="1" dirty="0"/>
              <a:t>대한 간단한 설명입니다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18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앞서 소개했던 </a:t>
            </a:r>
            <a:r>
              <a:rPr lang="en-US" altLang="ko-KR" b="1" dirty="0"/>
              <a:t>MEDLINE</a:t>
            </a:r>
            <a:r>
              <a:rPr lang="ko-KR" altLang="en-US" b="1" dirty="0"/>
              <a:t>은 서지데이터베이스로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의학</a:t>
            </a:r>
            <a:r>
              <a:rPr lang="en-US" altLang="ko-KR" b="1" dirty="0"/>
              <a:t>,</a:t>
            </a:r>
            <a:r>
              <a:rPr lang="ko-KR" altLang="en-US" b="1" dirty="0"/>
              <a:t>수의학</a:t>
            </a:r>
            <a:r>
              <a:rPr lang="en-US" altLang="ko-KR" b="1" dirty="0"/>
              <a:t>,</a:t>
            </a:r>
            <a:r>
              <a:rPr lang="ko-KR" altLang="en-US" b="1" dirty="0" err="1"/>
              <a:t>치의학</a:t>
            </a:r>
            <a:r>
              <a:rPr lang="en-US" altLang="ko-KR" b="1" dirty="0"/>
              <a:t>,</a:t>
            </a:r>
            <a:r>
              <a:rPr lang="ko-KR" altLang="en-US" b="1" dirty="0"/>
              <a:t>간호학</a:t>
            </a:r>
            <a:r>
              <a:rPr lang="en-US" altLang="ko-KR" b="1" dirty="0"/>
              <a:t>,</a:t>
            </a:r>
            <a:r>
              <a:rPr lang="ko-KR" altLang="en-US" b="1" dirty="0"/>
              <a:t>보건의학</a:t>
            </a:r>
            <a:r>
              <a:rPr lang="en-US" altLang="ko-KR" b="1" dirty="0"/>
              <a:t>,</a:t>
            </a:r>
            <a:r>
              <a:rPr lang="ko-KR" altLang="en-US" b="1" dirty="0"/>
              <a:t>생명과학 등의 데이터를 지녔습니다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pPr marL="228600" indent="-228600" algn="ctr">
              <a:buAutoNum type="arabicParenR"/>
            </a:pPr>
            <a:r>
              <a:rPr lang="ko-KR" altLang="en-US" b="1" dirty="0"/>
              <a:t>현재 </a:t>
            </a:r>
            <a:r>
              <a:rPr lang="en-US" altLang="ko-KR" b="1" dirty="0"/>
              <a:t>2300</a:t>
            </a:r>
            <a:r>
              <a:rPr lang="ko-KR" altLang="en-US" b="1" dirty="0"/>
              <a:t>만 건의 데이터가 있고</a:t>
            </a:r>
            <a:r>
              <a:rPr lang="en-US" altLang="ko-KR" b="1" dirty="0"/>
              <a:t>, </a:t>
            </a:r>
            <a:r>
              <a:rPr lang="ko-KR" altLang="en-US" b="1" dirty="0"/>
              <a:t>이 중 많은 부분이 유전자 산물과 분자</a:t>
            </a:r>
            <a:r>
              <a:rPr lang="en-US" altLang="ko-KR" b="1" dirty="0"/>
              <a:t>, </a:t>
            </a:r>
            <a:r>
              <a:rPr lang="ko-KR" altLang="en-US" b="1" dirty="0"/>
              <a:t>세포 과정간의 관계를 기술합니다</a:t>
            </a:r>
            <a:r>
              <a:rPr lang="en-US" altLang="ko-KR" b="1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20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2) </a:t>
            </a:r>
            <a:r>
              <a:rPr lang="ko-KR" altLang="en-US" b="1" dirty="0"/>
              <a:t>또한 현재 다양한 출처의 </a:t>
            </a:r>
            <a:r>
              <a:rPr lang="en-US" altLang="ko-KR" b="1" dirty="0"/>
              <a:t>GRN</a:t>
            </a:r>
            <a:r>
              <a:rPr lang="ko-KR" altLang="en-US" b="1" dirty="0"/>
              <a:t>에 대한 집계 및 주석 작성은 어렵기 때문에</a:t>
            </a:r>
            <a:r>
              <a:rPr lang="en-US" altLang="ko-KR" b="1" dirty="0"/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생물  의학 문헌의 의미론적 관계에 기반하여 </a:t>
            </a:r>
            <a:r>
              <a:rPr lang="en-US" altLang="ko-KR" b="1" dirty="0"/>
              <a:t>GRN</a:t>
            </a:r>
            <a:r>
              <a:rPr lang="ko-KR" altLang="en-US" b="1" dirty="0"/>
              <a:t>에 자동으로 주석을 달기 위한 방법이 개발되고 있습니다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GRN</a:t>
            </a:r>
            <a:r>
              <a:rPr lang="ko-KR" altLang="en-US" b="1" dirty="0"/>
              <a:t>이란</a:t>
            </a:r>
            <a:r>
              <a:rPr lang="en-US" altLang="ko-KR" b="1" dirty="0"/>
              <a:t>, </a:t>
            </a:r>
            <a:r>
              <a:rPr lang="ko-KR" altLang="en-US" b="1" dirty="0"/>
              <a:t>복합체 유전자 조절 네트워크</a:t>
            </a:r>
            <a:r>
              <a:rPr lang="en-US" altLang="ko-KR" b="1" dirty="0"/>
              <a:t>(GRN) : </a:t>
            </a:r>
            <a:r>
              <a:rPr lang="ko-KR" altLang="en-US" b="1" dirty="0"/>
              <a:t>복사 인자에 관련된 구조 단백질로 이루어진 네트워크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673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3) </a:t>
            </a:r>
            <a:r>
              <a:rPr lang="ko-KR" altLang="en-US" b="1" dirty="0"/>
              <a:t>따라서 생물 의학 문헌에 대한 지식을 활용하여</a:t>
            </a:r>
            <a:r>
              <a:rPr lang="en-US" altLang="ko-KR" b="1" dirty="0"/>
              <a:t>, </a:t>
            </a:r>
            <a:r>
              <a:rPr lang="ko-KR" altLang="en-US" b="1" dirty="0"/>
              <a:t>유전체 전체 실험 데이터를 해석하고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	</a:t>
            </a:r>
            <a:r>
              <a:rPr lang="ko-KR" altLang="en-US" b="1" dirty="0"/>
              <a:t>수작업 </a:t>
            </a:r>
            <a:r>
              <a:rPr lang="ko-KR" altLang="en-US" b="1" dirty="0" err="1"/>
              <a:t>큐레이션</a:t>
            </a:r>
            <a:r>
              <a:rPr lang="en-US" altLang="ko-KR" b="1" dirty="0"/>
              <a:t>(</a:t>
            </a:r>
            <a:r>
              <a:rPr lang="ko-KR" altLang="en-US" b="1" dirty="0"/>
              <a:t>특별한 의미를 부여하고 가치를 재창출 하는 행위</a:t>
            </a:r>
            <a:r>
              <a:rPr lang="en-US" altLang="ko-KR" b="1" dirty="0"/>
              <a:t>) </a:t>
            </a:r>
            <a:r>
              <a:rPr lang="ko-KR" altLang="en-US" b="1" dirty="0"/>
              <a:t>프로세스를 지원하는</a:t>
            </a:r>
          </a:p>
          <a:p>
            <a:pPr algn="ctr"/>
            <a:r>
              <a:rPr lang="ko-KR" altLang="en-US" b="1" dirty="0"/>
              <a:t>	자동화된 텍스트 마이닝 기술을 개발할 필요성이 커졌습니다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최종적으로 논문</a:t>
            </a:r>
            <a:endParaRPr lang="en-US" altLang="ko-KR" b="1" dirty="0"/>
          </a:p>
          <a:p>
            <a:pPr algn="ctr"/>
            <a:r>
              <a:rPr lang="en-US" altLang="ko-KR" b="1" dirty="0"/>
              <a:t>&lt; Medline </a:t>
            </a:r>
            <a:r>
              <a:rPr lang="ko-KR" altLang="en-US" b="1" dirty="0"/>
              <a:t>개요에 대한 음수 미포함 </a:t>
            </a:r>
            <a:r>
              <a:rPr lang="ko-KR" altLang="en-US" b="1" dirty="0" err="1"/>
              <a:t>텐서</a:t>
            </a:r>
            <a:r>
              <a:rPr lang="ko-KR" altLang="en-US" b="1" dirty="0"/>
              <a:t> 분해 분석을 통한 표기 요인의 기능적 요소들에 대한 탐색</a:t>
            </a:r>
            <a:r>
              <a:rPr lang="en-US" altLang="ko-KR" b="1" dirty="0"/>
              <a:t>(</a:t>
            </a:r>
            <a:r>
              <a:rPr lang="ko-KR" altLang="en-US" b="1" dirty="0"/>
              <a:t>텍스트 마이닝</a:t>
            </a:r>
            <a:r>
              <a:rPr lang="en-US" altLang="ko-KR" b="1" dirty="0"/>
              <a:t>) &gt;</a:t>
            </a:r>
          </a:p>
          <a:p>
            <a:pPr algn="ctr"/>
            <a:r>
              <a:rPr lang="ko-KR" altLang="en-US" b="1" dirty="0"/>
              <a:t>에서는</a:t>
            </a:r>
            <a:r>
              <a:rPr lang="en-US" altLang="ko-KR" b="1" dirty="0"/>
              <a:t>,</a:t>
            </a:r>
          </a:p>
          <a:p>
            <a:pPr algn="ctr"/>
            <a:br>
              <a:rPr lang="en-US" altLang="ko-KR" b="1" dirty="0"/>
            </a:br>
            <a:r>
              <a:rPr lang="en-US" altLang="ko-KR" b="1" dirty="0"/>
              <a:t>4) </a:t>
            </a:r>
            <a:r>
              <a:rPr lang="ko-KR" altLang="en-US" b="1" dirty="0"/>
              <a:t>음수 미포함 </a:t>
            </a:r>
            <a:r>
              <a:rPr lang="ko-KR" altLang="en-US" b="1" dirty="0" err="1"/>
              <a:t>텐서</a:t>
            </a:r>
            <a:r>
              <a:rPr lang="ko-KR" altLang="en-US" b="1" dirty="0"/>
              <a:t> 분해</a:t>
            </a:r>
            <a:r>
              <a:rPr lang="en-US" altLang="ko-KR" b="1" dirty="0"/>
              <a:t>(NTF)</a:t>
            </a:r>
            <a:r>
              <a:rPr lang="ko-KR" altLang="en-US" b="1" dirty="0"/>
              <a:t>를 사용하는 새로운 텍스트 마이닝 기법으로 </a:t>
            </a:r>
          </a:p>
          <a:p>
            <a:pPr algn="ctr"/>
            <a:r>
              <a:rPr lang="ko-KR" altLang="en-US" b="1" dirty="0"/>
              <a:t>	</a:t>
            </a:r>
            <a:r>
              <a:rPr lang="en-US" altLang="ko-KR" b="1" dirty="0"/>
              <a:t>(</a:t>
            </a:r>
            <a:r>
              <a:rPr lang="ko-KR" altLang="en-US" b="1" dirty="0"/>
              <a:t>유전자 집합 </a:t>
            </a:r>
            <a:r>
              <a:rPr lang="en-US" altLang="ko-KR" b="1" dirty="0"/>
              <a:t>+ TF(</a:t>
            </a:r>
            <a:r>
              <a:rPr lang="ko-KR" altLang="en-US" b="1" dirty="0"/>
              <a:t>표기 인자</a:t>
            </a:r>
            <a:r>
              <a:rPr lang="en-US" altLang="ko-KR" b="1" dirty="0"/>
              <a:t>) + MEDLINE</a:t>
            </a:r>
            <a:r>
              <a:rPr lang="ko-KR" altLang="en-US" b="1" dirty="0"/>
              <a:t>에서 설명하는 용어</a:t>
            </a:r>
            <a:r>
              <a:rPr lang="en-US" altLang="ko-KR" b="1" dirty="0"/>
              <a:t>)</a:t>
            </a:r>
            <a:r>
              <a:rPr lang="ko-KR" altLang="en-US" b="1" dirty="0"/>
              <a:t>로 구성된 표기 모듈을 추출하고</a:t>
            </a:r>
            <a:r>
              <a:rPr lang="en-US" altLang="ko-KR" b="1" dirty="0"/>
              <a:t>,</a:t>
            </a:r>
            <a:r>
              <a:rPr lang="ko-KR" altLang="en-US" b="1" dirty="0"/>
              <a:t>이에 대해</a:t>
            </a:r>
            <a:r>
              <a:rPr lang="en-US" altLang="ko-KR" b="1" dirty="0"/>
              <a:t> </a:t>
            </a:r>
            <a:r>
              <a:rPr lang="ko-KR" altLang="en-US" b="1" dirty="0"/>
              <a:t>주석을 달고자 하는 내용을 지니고 있습니다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79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 err="1"/>
              <a:t>텐서플로우</a:t>
            </a:r>
            <a:r>
              <a:rPr lang="en-US" altLang="ko-KR" b="1" dirty="0"/>
              <a:t>&gt;</a:t>
            </a:r>
          </a:p>
          <a:p>
            <a:pPr algn="ctr"/>
            <a:r>
              <a:rPr lang="ko-KR" altLang="en-US" b="1" dirty="0"/>
              <a:t>기계 학습과 </a:t>
            </a:r>
            <a:r>
              <a:rPr lang="ko-KR" altLang="en-US" b="1" dirty="0" err="1"/>
              <a:t>딥러닝을</a:t>
            </a:r>
            <a:r>
              <a:rPr lang="ko-KR" altLang="en-US" b="1" dirty="0"/>
              <a:t> 위해 구글에서 만든 오픈소스 라이브러리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데이터 플로우 그래프 방식을 사용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 err="1"/>
              <a:t>텐서</a:t>
            </a:r>
            <a:r>
              <a:rPr lang="en-US" altLang="ko-KR" b="1" dirty="0"/>
              <a:t>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일종의 다차원 배열</a:t>
            </a:r>
            <a:r>
              <a:rPr lang="en-US" altLang="ko-KR" b="1" dirty="0"/>
              <a:t>. </a:t>
            </a:r>
            <a:r>
              <a:rPr lang="ko-KR" altLang="en-US" b="1" dirty="0"/>
              <a:t>모든 데이터는 </a:t>
            </a:r>
            <a:r>
              <a:rPr lang="ko-KR" altLang="en-US" b="1" dirty="0" err="1"/>
              <a:t>텐서를</a:t>
            </a:r>
            <a:r>
              <a:rPr lang="ko-KR" altLang="en-US" b="1" dirty="0"/>
              <a:t> 통해 표현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여기서는 학습 데이터가 저장되는 다차원 배열</a:t>
            </a:r>
            <a:r>
              <a:rPr lang="en-US" altLang="ko-KR" b="1" dirty="0"/>
              <a:t>!</a:t>
            </a:r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수학에서는 임의의 기하 구조를 좌표 독립적으로 표현하기 위한 표기법</a:t>
            </a:r>
            <a:r>
              <a:rPr lang="en-US" altLang="ko-KR" b="1" dirty="0"/>
              <a:t>.)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오퍼레이션</a:t>
            </a:r>
            <a:r>
              <a:rPr lang="en-US" altLang="ko-KR" b="1" dirty="0"/>
              <a:t>(op)&gt;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계산을 수행하고</a:t>
            </a:r>
            <a:r>
              <a:rPr lang="en-US" altLang="ko-KR" b="1" dirty="0"/>
              <a:t>, </a:t>
            </a:r>
            <a:r>
              <a:rPr lang="ko-KR" altLang="en-US" b="1" dirty="0"/>
              <a:t>결과를 하나 이상의 </a:t>
            </a:r>
            <a:r>
              <a:rPr lang="ko-KR" altLang="en-US" b="1" dirty="0" err="1"/>
              <a:t>텐서로</a:t>
            </a:r>
            <a:r>
              <a:rPr lang="ko-KR" altLang="en-US" b="1" dirty="0"/>
              <a:t> 반환하는 작업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그래프 상의 노드를 부르는 말</a:t>
            </a:r>
            <a:r>
              <a:rPr lang="en-US" altLang="ko-KR" b="1" dirty="0"/>
              <a:t>. </a:t>
            </a:r>
            <a:r>
              <a:rPr lang="ko-KR" altLang="en-US" b="1" dirty="0"/>
              <a:t>오퍼레이션은 하나 이상의 </a:t>
            </a:r>
            <a:r>
              <a:rPr lang="ko-KR" altLang="en-US" b="1" dirty="0" err="1"/>
              <a:t>텐서를</a:t>
            </a:r>
            <a:r>
              <a:rPr lang="ko-KR" altLang="en-US" b="1" dirty="0"/>
              <a:t> 받을 수 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오퍼레이션은 계산을 수행하고</a:t>
            </a:r>
            <a:r>
              <a:rPr lang="en-US" altLang="ko-KR" b="1" dirty="0"/>
              <a:t>, </a:t>
            </a:r>
            <a:r>
              <a:rPr lang="ko-KR" altLang="en-US" b="1" dirty="0"/>
              <a:t>결과를 하나 이상의 </a:t>
            </a:r>
            <a:r>
              <a:rPr lang="ko-KR" altLang="en-US" b="1" dirty="0" err="1"/>
              <a:t>텐서로</a:t>
            </a:r>
            <a:r>
              <a:rPr lang="ko-KR" altLang="en-US" b="1" dirty="0"/>
              <a:t> 반환 할 수 있다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계산 식</a:t>
            </a:r>
            <a:r>
              <a:rPr lang="en-US" altLang="ko-KR" b="1" dirty="0"/>
              <a:t>, </a:t>
            </a:r>
            <a:r>
              <a:rPr lang="ko-KR" altLang="en-US" b="1" dirty="0"/>
              <a:t>코드</a:t>
            </a:r>
            <a:r>
              <a:rPr lang="en-US" altLang="ko-KR" b="1" dirty="0"/>
              <a:t>, </a:t>
            </a:r>
            <a:r>
              <a:rPr lang="ko-KR" altLang="en-US" b="1" dirty="0"/>
              <a:t>그런 것 같음</a:t>
            </a:r>
            <a:r>
              <a:rPr lang="en-US" altLang="ko-KR" b="1" dirty="0"/>
              <a:t>. </a:t>
            </a:r>
            <a:r>
              <a:rPr lang="ko-KR" altLang="en-US" b="1" dirty="0"/>
              <a:t>얘가 함수인가</a:t>
            </a:r>
            <a:r>
              <a:rPr lang="en-US" altLang="ko-KR" b="1" dirty="0"/>
              <a:t>?)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세션</a:t>
            </a:r>
            <a:r>
              <a:rPr lang="en-US" altLang="ko-KR" b="1" dirty="0"/>
              <a:t>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세션은 그래프를 인자로 받아서 실행해주는 러너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세션은 오퍼레이션의 실행 환경을 </a:t>
            </a:r>
            <a:r>
              <a:rPr lang="ko-KR" altLang="en-US" b="1" dirty="0" err="1"/>
              <a:t>캡슐화한</a:t>
            </a:r>
            <a:r>
              <a:rPr lang="ko-KR" altLang="en-US" b="1" dirty="0"/>
              <a:t> 것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그래프를 실행하기 위해서는 세션 객체가 필요하다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세션은 오퍼레이션의 실행 환경을 </a:t>
            </a:r>
            <a:r>
              <a:rPr lang="ko-KR" altLang="en-US" b="1" dirty="0" err="1"/>
              <a:t>캡슐화한</a:t>
            </a:r>
            <a:r>
              <a:rPr lang="ko-KR" altLang="en-US" b="1" dirty="0"/>
              <a:t> 것이다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그래프 자체인듯</a:t>
            </a:r>
            <a:r>
              <a:rPr lang="en-US" altLang="ko-KR" b="1" dirty="0"/>
              <a:t>)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&lt;Constant&gt;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상수를 저장하는 데이터 타입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상수를 정의</a:t>
            </a:r>
          </a:p>
          <a:p>
            <a:pPr algn="ctr"/>
            <a:r>
              <a:rPr lang="ko-KR" altLang="en-US" b="1" dirty="0"/>
              <a:t>메소드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상수형은 말 그대로 상수를 저장하는 데이터형이다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 err="1"/>
              <a:t>tf.constant</a:t>
            </a:r>
            <a:r>
              <a:rPr lang="en-US" altLang="ko-KR" b="1" dirty="0"/>
              <a:t>(value, </a:t>
            </a:r>
            <a:r>
              <a:rPr lang="en-US" altLang="ko-KR" b="1" dirty="0" err="1"/>
              <a:t>dtype</a:t>
            </a:r>
            <a:r>
              <a:rPr lang="en-US" altLang="ko-KR" b="1" dirty="0"/>
              <a:t>=None, shape=None, name='Const', </a:t>
            </a:r>
            <a:r>
              <a:rPr lang="en-US" altLang="ko-KR" b="1" dirty="0" err="1"/>
              <a:t>verify_shape</a:t>
            </a:r>
            <a:r>
              <a:rPr lang="en-US" altLang="ko-KR" b="1" dirty="0"/>
              <a:t>=False)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value : </a:t>
            </a:r>
            <a:r>
              <a:rPr lang="ko-KR" altLang="en-US" b="1" dirty="0"/>
              <a:t>상수의 값</a:t>
            </a:r>
          </a:p>
          <a:p>
            <a:pPr algn="ctr"/>
            <a:r>
              <a:rPr lang="en-US" altLang="ko-KR" b="1" dirty="0" err="1"/>
              <a:t>dtype</a:t>
            </a:r>
            <a:r>
              <a:rPr lang="en-US" altLang="ko-KR" b="1" dirty="0"/>
              <a:t> : </a:t>
            </a:r>
            <a:r>
              <a:rPr lang="ko-KR" altLang="en-US" b="1" dirty="0"/>
              <a:t>상수의 데이터형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shape : </a:t>
            </a:r>
            <a:r>
              <a:rPr lang="ko-KR" altLang="en-US" b="1" dirty="0"/>
              <a:t>행렬의 차원</a:t>
            </a:r>
            <a:r>
              <a:rPr lang="en-US" altLang="ko-KR" b="1" dirty="0"/>
              <a:t>.shape=[3,3]</a:t>
            </a:r>
            <a:r>
              <a:rPr lang="ko-KR" altLang="en-US" b="1" dirty="0"/>
              <a:t>은</a:t>
            </a:r>
            <a:r>
              <a:rPr lang="en-US" altLang="ko-KR" b="1" dirty="0"/>
              <a:t>, 3x3 </a:t>
            </a:r>
            <a:r>
              <a:rPr lang="ko-KR" altLang="en-US" b="1" dirty="0"/>
              <a:t>행렬을 저장한다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name : name</a:t>
            </a:r>
            <a:r>
              <a:rPr lang="ko-KR" altLang="en-US" b="1" dirty="0"/>
              <a:t>은 상수의 이름을 정한다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&lt;Placeholder&gt;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input </a:t>
            </a:r>
            <a:r>
              <a:rPr lang="ko-KR" altLang="en-US" b="1" dirty="0"/>
              <a:t>데이터를 </a:t>
            </a:r>
            <a:r>
              <a:rPr lang="ko-KR" altLang="en-US" b="1" dirty="0" err="1"/>
              <a:t>받아두는</a:t>
            </a:r>
            <a:r>
              <a:rPr lang="ko-KR" altLang="en-US" b="1" dirty="0"/>
              <a:t> 공간</a:t>
            </a:r>
            <a:r>
              <a:rPr lang="en-US" altLang="ko-KR" b="1" dirty="0"/>
              <a:t>. </a:t>
            </a:r>
            <a:r>
              <a:rPr lang="ko-KR" altLang="en-US" b="1" dirty="0"/>
              <a:t>학습용 데이터를 담는 데이터 타입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 err="1"/>
              <a:t>플레이스홀더는</a:t>
            </a:r>
            <a:r>
              <a:rPr lang="ko-KR" altLang="en-US" b="1" dirty="0"/>
              <a:t> 그래프를 만들지 않는다</a:t>
            </a:r>
            <a:r>
              <a:rPr lang="en-US" altLang="ko-KR" b="1" dirty="0"/>
              <a:t>. input </a:t>
            </a:r>
            <a:r>
              <a:rPr lang="ko-KR" altLang="en-US" b="1" dirty="0"/>
              <a:t>데이터를 </a:t>
            </a:r>
            <a:r>
              <a:rPr lang="ko-KR" altLang="en-US" b="1" dirty="0" err="1"/>
              <a:t>받아두는</a:t>
            </a:r>
            <a:r>
              <a:rPr lang="ko-KR" altLang="en-US" b="1" dirty="0"/>
              <a:t> 공간이다</a:t>
            </a:r>
            <a:r>
              <a:rPr lang="en-US" altLang="ko-KR" b="1" dirty="0"/>
              <a:t>. </a:t>
            </a:r>
            <a:r>
              <a:rPr lang="ko-KR" altLang="en-US" b="1" dirty="0"/>
              <a:t>메소드 역할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학습용 데이터를 담는 그릇을 </a:t>
            </a:r>
            <a:r>
              <a:rPr lang="ko-KR" altLang="en-US" b="1" dirty="0" err="1"/>
              <a:t>플레이스홀더라고</a:t>
            </a:r>
            <a:r>
              <a:rPr lang="ko-KR" altLang="en-US" b="1" dirty="0"/>
              <a:t> 한다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 err="1"/>
              <a:t>입력값을</a:t>
            </a:r>
            <a:r>
              <a:rPr lang="ko-KR" altLang="en-US" b="1" dirty="0"/>
              <a:t> 저장하는 일종의 통이다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 err="1"/>
              <a:t>tf.placeholder</a:t>
            </a:r>
            <a:r>
              <a:rPr lang="en-US" altLang="ko-KR" b="1" dirty="0"/>
              <a:t>(</a:t>
            </a:r>
            <a:r>
              <a:rPr lang="en-US" altLang="ko-KR" b="1" dirty="0" err="1"/>
              <a:t>dtype,shape,name</a:t>
            </a:r>
            <a:r>
              <a:rPr lang="en-US" altLang="ko-KR" b="1" dirty="0"/>
              <a:t>)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 err="1"/>
              <a:t>dtype</a:t>
            </a:r>
            <a:r>
              <a:rPr lang="en-US" altLang="ko-KR" b="1" dirty="0"/>
              <a:t> : </a:t>
            </a:r>
            <a:r>
              <a:rPr lang="ko-KR" altLang="en-US" b="1" dirty="0" err="1"/>
              <a:t>플레이스홀더에</a:t>
            </a:r>
            <a:r>
              <a:rPr lang="ko-KR" altLang="en-US" b="1" dirty="0"/>
              <a:t> 저장되는 데이터형</a:t>
            </a:r>
            <a:r>
              <a:rPr lang="en-US" altLang="ko-KR" b="1" dirty="0"/>
              <a:t>. tf.float32</a:t>
            </a:r>
            <a:r>
              <a:rPr lang="ko-KR" altLang="en-US" b="1" dirty="0"/>
              <a:t>같이 실수</a:t>
            </a:r>
            <a:r>
              <a:rPr lang="en-US" altLang="ko-KR" b="1" dirty="0"/>
              <a:t>, </a:t>
            </a:r>
            <a:r>
              <a:rPr lang="ko-KR" altLang="en-US" b="1" dirty="0" err="1"/>
              <a:t>정수등의</a:t>
            </a:r>
            <a:r>
              <a:rPr lang="ko-KR" altLang="en-US" b="1" dirty="0"/>
              <a:t> 데이터 타입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shape : </a:t>
            </a:r>
            <a:r>
              <a:rPr lang="ko-KR" altLang="en-US" b="1" dirty="0"/>
              <a:t>행렬의 차원을 정의한다</a:t>
            </a:r>
            <a:r>
              <a:rPr lang="en-US" altLang="ko-KR" b="1" dirty="0"/>
              <a:t>. shape=[3,3]</a:t>
            </a:r>
            <a:r>
              <a:rPr lang="ko-KR" altLang="en-US" b="1" dirty="0"/>
              <a:t>은</a:t>
            </a:r>
            <a:r>
              <a:rPr lang="en-US" altLang="ko-KR" b="1" dirty="0"/>
              <a:t>, 3x3 </a:t>
            </a:r>
            <a:r>
              <a:rPr lang="ko-KR" altLang="en-US" b="1" dirty="0"/>
              <a:t>행렬을 저장한다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name : name</a:t>
            </a:r>
            <a:r>
              <a:rPr lang="ko-KR" altLang="en-US" b="1" dirty="0"/>
              <a:t>은 이 </a:t>
            </a:r>
            <a:r>
              <a:rPr lang="ko-KR" altLang="en-US" b="1" dirty="0" err="1"/>
              <a:t>플레이스홀더의</a:t>
            </a:r>
            <a:r>
              <a:rPr lang="ko-KR" altLang="en-US" b="1" dirty="0"/>
              <a:t> 이름을 정의한다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&lt;Variable&gt;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학습을 통해서 구해야 하는 값을 위한 데이터 타입</a:t>
            </a:r>
            <a:r>
              <a:rPr lang="en-US" altLang="ko-KR" b="1" dirty="0"/>
              <a:t>. Weight(</a:t>
            </a:r>
            <a:r>
              <a:rPr lang="ko-KR" altLang="en-US" b="1" dirty="0"/>
              <a:t>가중치</a:t>
            </a:r>
            <a:r>
              <a:rPr lang="en-US" altLang="ko-KR" b="1" dirty="0"/>
              <a:t>)</a:t>
            </a:r>
            <a:r>
              <a:rPr lang="ko-KR" altLang="en-US" b="1" dirty="0"/>
              <a:t>을 정의할 때 사용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사용 전 초기화 필요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하나의 객체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weight</a:t>
            </a:r>
            <a:r>
              <a:rPr lang="ko-KR" altLang="en-US" b="1" dirty="0"/>
              <a:t>을 정의할 때 사용한다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타입을 정의 해주는 것이 좋다</a:t>
            </a:r>
            <a:r>
              <a:rPr lang="en-US" altLang="ko-KR" b="1" dirty="0"/>
              <a:t>. </a:t>
            </a:r>
            <a:r>
              <a:rPr lang="ko-KR" altLang="en-US" b="1" dirty="0"/>
              <a:t>타입을 맞춰야 연산 시에 </a:t>
            </a:r>
            <a:r>
              <a:rPr lang="en-US" altLang="ko-KR" b="1" dirty="0"/>
              <a:t>type </a:t>
            </a:r>
            <a:r>
              <a:rPr lang="ko-KR" altLang="en-US" b="1" dirty="0"/>
              <a:t>에러 발생할 확률이 적어진다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y = W * x + b</a:t>
            </a:r>
            <a:r>
              <a:rPr lang="ko-KR" altLang="en-US" b="1" dirty="0"/>
              <a:t>라는 학습용 가설이 있을 때</a:t>
            </a:r>
            <a:r>
              <a:rPr lang="en-US" altLang="ko-KR" b="1" dirty="0"/>
              <a:t>, x</a:t>
            </a:r>
            <a:r>
              <a:rPr lang="ko-KR" altLang="en-US" b="1" dirty="0"/>
              <a:t>가 입력 데이터라면</a:t>
            </a:r>
            <a:r>
              <a:rPr lang="en-US" altLang="ko-KR" b="1" dirty="0"/>
              <a:t>, W</a:t>
            </a:r>
            <a:r>
              <a:rPr lang="ko-KR" altLang="en-US" b="1" dirty="0"/>
              <a:t>와 </a:t>
            </a:r>
            <a:r>
              <a:rPr lang="en-US" altLang="ko-KR" b="1" dirty="0"/>
              <a:t>b</a:t>
            </a:r>
            <a:r>
              <a:rPr lang="ko-KR" altLang="en-US" b="1" dirty="0"/>
              <a:t>는 학습을 통해서 구해야 하는 값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이를 변수</a:t>
            </a:r>
            <a:r>
              <a:rPr lang="en-US" altLang="ko-KR" b="1" dirty="0"/>
              <a:t>(variable)</a:t>
            </a:r>
            <a:r>
              <a:rPr lang="ko-KR" altLang="en-US" b="1" dirty="0"/>
              <a:t>라고 하는데</a:t>
            </a:r>
            <a:r>
              <a:rPr lang="en-US" altLang="ko-KR" b="1" dirty="0"/>
              <a:t>, </a:t>
            </a:r>
            <a:r>
              <a:rPr lang="ko-KR" altLang="en-US" b="1" dirty="0"/>
              <a:t>변수형은 </a:t>
            </a:r>
            <a:r>
              <a:rPr lang="en-US" altLang="ko-KR" b="1" dirty="0"/>
              <a:t>variable </a:t>
            </a:r>
            <a:r>
              <a:rPr lang="ko-KR" altLang="en-US" b="1" dirty="0"/>
              <a:t>형의 객체로 생성된다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변수</a:t>
            </a:r>
            <a:r>
              <a:rPr lang="en-US" altLang="ko-KR" b="1" dirty="0"/>
              <a:t>&gt;</a:t>
            </a:r>
          </a:p>
          <a:p>
            <a:pPr algn="ctr"/>
            <a:r>
              <a:rPr lang="ko-KR" altLang="en-US" b="1" dirty="0"/>
              <a:t>그래프의 </a:t>
            </a:r>
            <a:r>
              <a:rPr lang="ko-KR" altLang="en-US" b="1" dirty="0" err="1"/>
              <a:t>실행시</a:t>
            </a:r>
            <a:r>
              <a:rPr lang="en-US" altLang="ko-KR" b="1" dirty="0"/>
              <a:t>, </a:t>
            </a:r>
            <a:r>
              <a:rPr lang="ko-KR" altLang="en-US" b="1" dirty="0" err="1"/>
              <a:t>패러미터를</a:t>
            </a:r>
            <a:r>
              <a:rPr lang="ko-KR" altLang="en-US" b="1" dirty="0"/>
              <a:t> 저장하고 갱신하는데 사용된다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메모리 상에서 </a:t>
            </a:r>
            <a:r>
              <a:rPr lang="ko-KR" altLang="en-US" b="1" dirty="0" err="1"/>
              <a:t>텐서를</a:t>
            </a:r>
            <a:r>
              <a:rPr lang="ko-KR" altLang="en-US" b="1" dirty="0"/>
              <a:t> 저장하는 버퍼 역할을 합니다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 err="1"/>
              <a:t>텐서를</a:t>
            </a:r>
            <a:r>
              <a:rPr lang="ko-KR" altLang="en-US" b="1" dirty="0"/>
              <a:t> 저장해두는 공간의 이름</a:t>
            </a:r>
            <a:r>
              <a:rPr lang="en-US" altLang="ko-KR" b="1" dirty="0"/>
              <a:t>? </a:t>
            </a:r>
            <a:r>
              <a:rPr lang="ko-KR" altLang="en-US" b="1" dirty="0" err="1"/>
              <a:t>변수명</a:t>
            </a:r>
            <a:r>
              <a:rPr lang="en-US" altLang="ko-KR" b="1" dirty="0"/>
              <a:t>? </a:t>
            </a:r>
            <a:r>
              <a:rPr lang="ko-KR" altLang="en-US" b="1" dirty="0"/>
              <a:t>그런 것 같다</a:t>
            </a:r>
            <a:r>
              <a:rPr lang="en-US" altLang="ko-KR" b="1" dirty="0"/>
              <a:t>.)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ko-KR" altLang="en-US" b="1" dirty="0"/>
          </a:p>
          <a:p>
            <a:pPr algn="ctr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05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다음은 상수형 데이터에 대한 실습 내용입니다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A,B,C </a:t>
            </a:r>
            <a:r>
              <a:rPr lang="ko-KR" altLang="en-US" b="1" dirty="0"/>
              <a:t>각각에 </a:t>
            </a:r>
            <a:r>
              <a:rPr lang="en-US" altLang="ko-KR" b="1" dirty="0"/>
              <a:t>5,10,2</a:t>
            </a:r>
            <a:r>
              <a:rPr lang="ko-KR" altLang="en-US" b="1" dirty="0"/>
              <a:t>의 상수형 </a:t>
            </a:r>
            <a:r>
              <a:rPr lang="ko-KR" altLang="en-US" b="1" dirty="0" err="1"/>
              <a:t>텐서를</a:t>
            </a:r>
            <a:r>
              <a:rPr lang="ko-KR" altLang="en-US" b="1" dirty="0"/>
              <a:t> 저장하고 이를 세션에서 실행해 결과를 출력합니다</a:t>
            </a:r>
            <a:r>
              <a:rPr lang="en-US" altLang="ko-KR" b="1" dirty="0"/>
              <a:t>.</a:t>
            </a:r>
          </a:p>
          <a:p>
            <a:pPr algn="ctr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57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다음은 </a:t>
            </a:r>
            <a:r>
              <a:rPr lang="ko-KR" altLang="en-US" b="1" dirty="0" err="1"/>
              <a:t>플레이스홀더와</a:t>
            </a:r>
            <a:r>
              <a:rPr lang="ko-KR" altLang="en-US" b="1" dirty="0"/>
              <a:t> 변수형 데이터입니다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학습용 데이터에 </a:t>
            </a:r>
            <a:r>
              <a:rPr lang="en-US" altLang="ko-KR" b="1" dirty="0"/>
              <a:t>5</a:t>
            </a:r>
            <a:r>
              <a:rPr lang="ko-KR" altLang="en-US" b="1" dirty="0"/>
              <a:t>개의 값을 저장해두고</a:t>
            </a:r>
            <a:r>
              <a:rPr lang="en-US" altLang="ko-KR" b="1" dirty="0"/>
              <a:t>, </a:t>
            </a:r>
            <a:r>
              <a:rPr lang="ko-KR" altLang="en-US" b="1" dirty="0"/>
              <a:t>이를 </a:t>
            </a:r>
            <a:r>
              <a:rPr lang="ko-KR" altLang="en-US" b="1" dirty="0" err="1"/>
              <a:t>플레이스홀더</a:t>
            </a:r>
            <a:r>
              <a:rPr lang="ko-KR" altLang="en-US" b="1" dirty="0"/>
              <a:t> </a:t>
            </a:r>
            <a:r>
              <a:rPr lang="en-US" altLang="ko-KR" b="1" dirty="0"/>
              <a:t>X</a:t>
            </a:r>
            <a:r>
              <a:rPr lang="ko-KR" altLang="en-US" b="1" dirty="0"/>
              <a:t>에 담아가며 그래프 </a:t>
            </a:r>
            <a:r>
              <a:rPr lang="en-US" altLang="ko-KR" b="1" dirty="0"/>
              <a:t>Y</a:t>
            </a:r>
            <a:r>
              <a:rPr lang="ko-KR" altLang="en-US" b="1" dirty="0"/>
              <a:t>의 값을 계산합니다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/>
              <a:t>플레이스</a:t>
            </a:r>
            <a:r>
              <a:rPr lang="ko-KR" altLang="en-US" b="1" dirty="0"/>
              <a:t> 홀더 </a:t>
            </a:r>
            <a:r>
              <a:rPr lang="en-US" altLang="ko-KR" b="1" dirty="0"/>
              <a:t>X</a:t>
            </a:r>
            <a:r>
              <a:rPr lang="ko-KR" altLang="en-US" b="1" dirty="0"/>
              <a:t>에 학습용 데이터들을 넣는 것을 </a:t>
            </a:r>
            <a:r>
              <a:rPr lang="ko-KR" altLang="en-US" b="1" dirty="0" err="1"/>
              <a:t>피딩이라</a:t>
            </a:r>
            <a:r>
              <a:rPr lang="ko-KR" altLang="en-US" b="1" dirty="0"/>
              <a:t> 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이 때 가중치 </a:t>
            </a:r>
            <a:r>
              <a:rPr lang="en-US" altLang="ko-KR" b="1" dirty="0"/>
              <a:t>W</a:t>
            </a:r>
            <a:r>
              <a:rPr lang="ko-KR" altLang="en-US" b="1" dirty="0"/>
              <a:t>는 변수형으로 선언하여 </a:t>
            </a:r>
            <a:r>
              <a:rPr lang="en-US" altLang="ko-KR" b="1" dirty="0"/>
              <a:t>GLOBAL_VARIABLES_INITIALIZER</a:t>
            </a:r>
            <a:r>
              <a:rPr lang="ko-KR" altLang="en-US" b="1" dirty="0"/>
              <a:t>로 초기화하여 </a:t>
            </a:r>
            <a:r>
              <a:rPr lang="ko-KR" altLang="en-US" b="1" dirty="0" err="1"/>
              <a:t>텐서에</a:t>
            </a:r>
            <a:r>
              <a:rPr lang="ko-KR" altLang="en-US" b="1" dirty="0"/>
              <a:t> 값을 넣어줍니다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742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91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변수형 </a:t>
            </a:r>
            <a:r>
              <a:rPr lang="en-US" altLang="ko-KR" b="1" dirty="0"/>
              <a:t>STATE</a:t>
            </a:r>
            <a:r>
              <a:rPr lang="ko-KR" altLang="en-US" b="1" dirty="0"/>
              <a:t>의 값을 </a:t>
            </a:r>
            <a:r>
              <a:rPr lang="en-US" altLang="ko-KR" b="1" dirty="0"/>
              <a:t>1</a:t>
            </a:r>
            <a:r>
              <a:rPr lang="ko-KR" altLang="en-US" b="1" dirty="0"/>
              <a:t>씩 추가하며 그 값을 출력했습니다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9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b="1" dirty="0"/>
              <a:t>제목 의미만 살펴보자면</a:t>
            </a:r>
            <a:r>
              <a:rPr lang="en-US" altLang="ko-KR" b="1" dirty="0"/>
              <a:t>,</a:t>
            </a:r>
          </a:p>
          <a:p>
            <a:pPr marL="0" indent="0" algn="ctr">
              <a:buNone/>
            </a:pPr>
            <a:endParaRPr lang="en-US" altLang="ko-KR" b="1" dirty="0"/>
          </a:p>
          <a:p>
            <a:pPr marL="0" indent="0" algn="ctr">
              <a:buNone/>
            </a:pPr>
            <a:r>
              <a:rPr lang="ko-KR" altLang="en-US" b="1" dirty="0"/>
              <a:t>정밀 </a:t>
            </a:r>
            <a:r>
              <a:rPr lang="ko-KR" altLang="en-US" b="1" dirty="0" err="1"/>
              <a:t>종양학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조직 검사를 수행하고 이를 근거로 표적 치료하는 것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lang="ko-KR" altLang="en-US" b="1" dirty="0"/>
              <a:t>따라서</a:t>
            </a:r>
            <a:r>
              <a:rPr lang="en-US" altLang="ko-KR" b="1" dirty="0"/>
              <a:t>, </a:t>
            </a:r>
            <a:r>
              <a:rPr lang="ko-KR" altLang="en-US" b="1" dirty="0"/>
              <a:t>암 조직에 대해 표적 치료를 위해</a:t>
            </a:r>
            <a:r>
              <a:rPr lang="en-US" altLang="ko-KR" b="1" dirty="0"/>
              <a:t>, </a:t>
            </a:r>
            <a:r>
              <a:rPr lang="ko-KR" altLang="en-US" b="1" dirty="0"/>
              <a:t>네트워크 기반의 머신 러닝과 그래프 이론을 사용하겠다는 뜻입니다</a:t>
            </a:r>
            <a:r>
              <a:rPr lang="en-US" altLang="ko-KR" b="1" dirty="0"/>
              <a:t>.</a:t>
            </a:r>
          </a:p>
          <a:p>
            <a:pPr marL="0" indent="0" algn="ctr">
              <a:buNone/>
            </a:pPr>
            <a:endParaRPr lang="en-US" altLang="ko-KR" b="1" dirty="0"/>
          </a:p>
          <a:p>
            <a:pPr marL="0" indent="0" algn="ctr">
              <a:buNone/>
            </a:pPr>
            <a:r>
              <a:rPr lang="ko-KR" altLang="en-US" b="1" dirty="0"/>
              <a:t>본격적인 논문의 내용에 앞서 먼저 암에 대한 기초 지식을 소개하겠습니다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368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회귀 분석</a:t>
            </a:r>
            <a:r>
              <a:rPr lang="en-US" altLang="ko-KR" b="1" dirty="0"/>
              <a:t>(Regression)&gt;</a:t>
            </a:r>
          </a:p>
          <a:p>
            <a:pPr algn="ctr"/>
            <a:r>
              <a:rPr lang="ko-KR" altLang="en-US" b="1" dirty="0"/>
              <a:t>주어진 </a:t>
            </a:r>
            <a:r>
              <a:rPr lang="ko-KR" altLang="en-US" b="1" dirty="0" err="1"/>
              <a:t>것에대해</a:t>
            </a:r>
            <a:r>
              <a:rPr lang="en-US" altLang="ko-KR" b="1" dirty="0"/>
              <a:t>, </a:t>
            </a:r>
            <a:r>
              <a:rPr lang="ko-KR" altLang="en-US" b="1" dirty="0"/>
              <a:t>실수로 </a:t>
            </a:r>
            <a:r>
              <a:rPr lang="ko-KR" altLang="en-US" b="1" dirty="0" err="1"/>
              <a:t>예측되는것</a:t>
            </a:r>
            <a:r>
              <a:rPr lang="en-US" altLang="ko-KR" b="1" dirty="0"/>
              <a:t>. </a:t>
            </a:r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예측되는 결과가 </a:t>
            </a:r>
            <a:r>
              <a:rPr lang="en-US" altLang="ko-KR" b="1" dirty="0"/>
              <a:t>0,1 2</a:t>
            </a:r>
            <a:r>
              <a:rPr lang="ko-KR" altLang="en-US" b="1" dirty="0"/>
              <a:t>가지로 분류되지 않는 것</a:t>
            </a:r>
            <a:endParaRPr lang="en-US" altLang="ko-KR" b="1" dirty="0"/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/>
              <a:t>예측하는 결과</a:t>
            </a:r>
            <a:r>
              <a:rPr lang="en-US" altLang="ko-KR" b="1" dirty="0"/>
              <a:t>. </a:t>
            </a:r>
            <a:r>
              <a:rPr lang="ko-KR" altLang="en-US" b="1" dirty="0"/>
              <a:t>부동산 가격 예측 </a:t>
            </a:r>
            <a:r>
              <a:rPr lang="ko-KR" altLang="en-US" b="1" dirty="0" err="1"/>
              <a:t>같은것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회귀 문제 </a:t>
            </a:r>
            <a:r>
              <a:rPr lang="en-US" altLang="ko-KR" b="1" dirty="0"/>
              <a:t>: </a:t>
            </a:r>
            <a:r>
              <a:rPr lang="ko-KR" altLang="en-US" b="1" dirty="0"/>
              <a:t>예측하려는 목표 변수가 연속적일 때의 학습문제</a:t>
            </a:r>
            <a:r>
              <a:rPr lang="en-US" altLang="ko-KR" b="1" dirty="0"/>
              <a:t>(</a:t>
            </a:r>
            <a:r>
              <a:rPr lang="ko-KR" altLang="en-US" b="1" dirty="0"/>
              <a:t>학습 예제</a:t>
            </a:r>
            <a:r>
              <a:rPr lang="en-US" altLang="ko-KR" b="1" dirty="0"/>
              <a:t>).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선형 회귀 분석</a:t>
            </a:r>
            <a:r>
              <a:rPr lang="en-US" altLang="ko-KR" b="1" dirty="0"/>
              <a:t>&gt;</a:t>
            </a:r>
          </a:p>
          <a:p>
            <a:pPr algn="ctr"/>
            <a:r>
              <a:rPr lang="ko-KR" altLang="en-US" b="1" dirty="0"/>
              <a:t>회귀 학습을 통하여 그래프 상에 선을 그렸을 때</a:t>
            </a:r>
            <a:r>
              <a:rPr lang="en-US" altLang="ko-KR" b="1" dirty="0"/>
              <a:t>, </a:t>
            </a:r>
            <a:r>
              <a:rPr lang="ko-KR" altLang="en-US" b="1" dirty="0"/>
              <a:t>가설과 실제 데이터 값의 차이가 가장 작게끔 선을 그리는 것입니다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이외에도 분류가 존재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분류</a:t>
            </a:r>
            <a:r>
              <a:rPr lang="en-US" altLang="ko-KR" b="1" dirty="0"/>
              <a:t>(Classification)&gt;</a:t>
            </a:r>
          </a:p>
          <a:p>
            <a:pPr algn="ctr"/>
            <a:r>
              <a:rPr lang="ko-KR" altLang="en-US" b="1" dirty="0"/>
              <a:t>주어진 것에 대해</a:t>
            </a:r>
            <a:r>
              <a:rPr lang="en-US" altLang="ko-KR" b="1" dirty="0"/>
              <a:t>, </a:t>
            </a:r>
            <a:r>
              <a:rPr lang="ko-KR" altLang="en-US" b="1" dirty="0"/>
              <a:t>정수로 예측되는 것</a:t>
            </a:r>
            <a:r>
              <a:rPr lang="en-US" altLang="ko-KR" b="1" dirty="0"/>
              <a:t>. </a:t>
            </a:r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내놓는 정답이라는 결과가 정해진 </a:t>
            </a:r>
            <a:r>
              <a:rPr lang="ko-KR" altLang="en-US" b="1" dirty="0" err="1"/>
              <a:t>갯수에서</a:t>
            </a:r>
            <a:r>
              <a:rPr lang="ko-KR" altLang="en-US" b="1" dirty="0"/>
              <a:t> 분류되는 것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기다 아니다</a:t>
            </a:r>
            <a:r>
              <a:rPr lang="en-US" altLang="ko-KR" b="1" dirty="0"/>
              <a:t>. 2</a:t>
            </a:r>
            <a:r>
              <a:rPr lang="ko-KR" altLang="en-US" b="1" dirty="0"/>
              <a:t>가지의 선택지 중 답을 추려내는 것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분류 문제 </a:t>
            </a:r>
            <a:r>
              <a:rPr lang="en-US" altLang="ko-KR" b="1" dirty="0"/>
              <a:t>: y</a:t>
            </a:r>
            <a:r>
              <a:rPr lang="ko-KR" altLang="en-US" b="1" dirty="0"/>
              <a:t>가</a:t>
            </a:r>
            <a:r>
              <a:rPr lang="en-US" altLang="ko-KR" b="1" dirty="0"/>
              <a:t>(</a:t>
            </a:r>
            <a:r>
              <a:rPr lang="ko-KR" altLang="en-US" b="1" dirty="0"/>
              <a:t>아웃풋이</a:t>
            </a:r>
            <a:r>
              <a:rPr lang="en-US" altLang="ko-KR" b="1" dirty="0"/>
              <a:t>) </a:t>
            </a:r>
            <a:r>
              <a:rPr lang="ko-KR" altLang="en-US" b="1" dirty="0"/>
              <a:t>소수의 불연속 값을 취할 수 있는 경우</a:t>
            </a:r>
            <a:r>
              <a:rPr lang="en-US" altLang="ko-KR" b="1" dirty="0"/>
              <a:t>(</a:t>
            </a:r>
            <a:r>
              <a:rPr lang="ko-KR" altLang="en-US" b="1" dirty="0"/>
              <a:t>거주 지역이 </a:t>
            </a:r>
            <a:r>
              <a:rPr lang="ko-KR" altLang="en-US" b="1" dirty="0" err="1"/>
              <a:t>아파튼지</a:t>
            </a:r>
            <a:r>
              <a:rPr lang="ko-KR" altLang="en-US" b="1" dirty="0"/>
              <a:t> 주택인지 예측하기를 원하는 경우</a:t>
            </a:r>
            <a:r>
              <a:rPr lang="en-US" altLang="ko-KR" b="1" dirty="0"/>
              <a:t>)</a:t>
            </a:r>
          </a:p>
          <a:p>
            <a:pPr algn="ctr"/>
            <a:r>
              <a:rPr lang="ko-KR" altLang="en-US" b="1" dirty="0"/>
              <a:t>이를 분류 문제라고 한다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가중치</a:t>
            </a:r>
            <a:r>
              <a:rPr lang="en-US" altLang="ko-KR" b="1" dirty="0"/>
              <a:t>(Weight)&gt;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결과 값에 대한 </a:t>
            </a:r>
            <a:r>
              <a:rPr lang="en-US" altLang="ko-KR" sz="1200" dirty="0"/>
              <a:t>n</a:t>
            </a:r>
            <a:r>
              <a:rPr lang="ko-KR" altLang="en-US" sz="1200" dirty="0"/>
              <a:t>개의 조건들의 각각의 비중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만약 내가 주택에 대한 것을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해보겠다고 가정해보자</a:t>
            </a:r>
            <a:r>
              <a:rPr lang="en-US" altLang="ko-KR" b="1" dirty="0"/>
              <a:t>. </a:t>
            </a:r>
            <a:r>
              <a:rPr lang="ko-KR" altLang="en-US" b="1" dirty="0"/>
              <a:t>모든 집이 다 똑같은 것은 아니며 지역마다 또는 집집마다 방 </a:t>
            </a:r>
            <a:r>
              <a:rPr lang="ko-KR" altLang="en-US" b="1" dirty="0" err="1"/>
              <a:t>갯수</a:t>
            </a:r>
            <a:r>
              <a:rPr lang="en-US" altLang="ko-KR" b="1" dirty="0"/>
              <a:t>, </a:t>
            </a:r>
            <a:r>
              <a:rPr lang="ko-KR" altLang="en-US" b="1" dirty="0"/>
              <a:t>화장실 </a:t>
            </a:r>
            <a:r>
              <a:rPr lang="ko-KR" altLang="en-US" b="1" dirty="0" err="1"/>
              <a:t>갯수</a:t>
            </a:r>
            <a:r>
              <a:rPr lang="en-US" altLang="ko-KR" b="1" dirty="0"/>
              <a:t>, </a:t>
            </a:r>
            <a:r>
              <a:rPr lang="ko-KR" altLang="en-US" b="1" dirty="0"/>
              <a:t>인근 교통시설</a:t>
            </a:r>
            <a:r>
              <a:rPr lang="en-US" altLang="ko-KR" b="1" dirty="0"/>
              <a:t>(10</a:t>
            </a:r>
            <a:r>
              <a:rPr lang="ko-KR" altLang="en-US" b="1" dirty="0"/>
              <a:t>분내 거리</a:t>
            </a:r>
            <a:r>
              <a:rPr lang="en-US" altLang="ko-KR" b="1" dirty="0"/>
              <a:t>) </a:t>
            </a:r>
            <a:r>
              <a:rPr lang="ko-KR" altLang="en-US" b="1" dirty="0"/>
              <a:t>등 </a:t>
            </a:r>
          </a:p>
          <a:p>
            <a:pPr algn="ctr"/>
            <a:r>
              <a:rPr lang="ko-KR" altLang="en-US" b="1" dirty="0"/>
              <a:t>조건이 다양할 것이다</a:t>
            </a:r>
            <a:r>
              <a:rPr lang="en-US" altLang="ko-KR" b="1" dirty="0"/>
              <a:t>.(</a:t>
            </a:r>
            <a:r>
              <a:rPr lang="ko-KR" altLang="en-US" b="1" dirty="0"/>
              <a:t>실제로는 이것보다 훨씬 </a:t>
            </a:r>
            <a:r>
              <a:rPr lang="ko-KR" altLang="en-US" b="1" dirty="0" err="1"/>
              <a:t>많은것들이</a:t>
            </a:r>
            <a:r>
              <a:rPr lang="ko-KR" altLang="en-US" b="1" dirty="0"/>
              <a:t> 고려되지만 생략</a:t>
            </a:r>
            <a:r>
              <a:rPr lang="en-US" altLang="ko-KR" b="1" dirty="0"/>
              <a:t>) </a:t>
            </a:r>
            <a:r>
              <a:rPr lang="ko-KR" altLang="en-US" b="1" dirty="0" err="1"/>
              <a:t>이런것을</a:t>
            </a:r>
            <a:r>
              <a:rPr lang="ko-KR" altLang="en-US" b="1" dirty="0"/>
              <a:t> 코딩으로 하려면 </a:t>
            </a:r>
            <a:r>
              <a:rPr lang="ko-KR" altLang="en-US" b="1" dirty="0" err="1"/>
              <a:t>가변하는</a:t>
            </a:r>
            <a:r>
              <a:rPr lang="ko-KR" altLang="en-US" b="1" dirty="0"/>
              <a:t> 조건에 대해 유연하게 가격을 </a:t>
            </a:r>
            <a:r>
              <a:rPr lang="ko-KR" altLang="en-US" b="1" dirty="0" err="1"/>
              <a:t>매길수가</a:t>
            </a:r>
            <a:r>
              <a:rPr lang="ko-KR" altLang="en-US" b="1" dirty="0"/>
              <a:t> 없다</a:t>
            </a:r>
            <a:r>
              <a:rPr lang="en-US" altLang="ko-KR" b="1" dirty="0"/>
              <a:t>. </a:t>
            </a:r>
          </a:p>
          <a:p>
            <a:pPr algn="ctr"/>
            <a:r>
              <a:rPr lang="ko-KR" altLang="en-US" b="1" dirty="0"/>
              <a:t>조건에 따라 거래되는 금액이 다르다는 것이다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위의 조건대로 보면 총 </a:t>
            </a:r>
            <a:r>
              <a:rPr lang="en-US" altLang="ko-KR" b="1" dirty="0"/>
              <a:t>4</a:t>
            </a:r>
            <a:r>
              <a:rPr lang="ko-KR" altLang="en-US" b="1" dirty="0"/>
              <a:t>가지로 나눌 수 있다</a:t>
            </a:r>
          </a:p>
          <a:p>
            <a:pPr algn="ctr"/>
            <a:r>
              <a:rPr lang="en-US" altLang="ko-KR" b="1" dirty="0"/>
              <a:t>1. </a:t>
            </a:r>
            <a:r>
              <a:rPr lang="ko-KR" altLang="en-US" b="1" dirty="0"/>
              <a:t>지역</a:t>
            </a:r>
          </a:p>
          <a:p>
            <a:pPr algn="ctr"/>
            <a:r>
              <a:rPr lang="en-US" altLang="ko-KR" b="1" dirty="0"/>
              <a:t>2. </a:t>
            </a:r>
            <a:r>
              <a:rPr lang="ko-KR" altLang="en-US" b="1" dirty="0"/>
              <a:t>방의 </a:t>
            </a:r>
            <a:r>
              <a:rPr lang="ko-KR" altLang="en-US" b="1" dirty="0" err="1"/>
              <a:t>갯수</a:t>
            </a:r>
            <a:endParaRPr lang="ko-KR" altLang="en-US" b="1" dirty="0"/>
          </a:p>
          <a:p>
            <a:pPr algn="ctr"/>
            <a:r>
              <a:rPr lang="en-US" altLang="ko-KR" b="1" dirty="0"/>
              <a:t>3. </a:t>
            </a:r>
            <a:r>
              <a:rPr lang="ko-KR" altLang="en-US" b="1" dirty="0"/>
              <a:t>화장실 </a:t>
            </a:r>
            <a:r>
              <a:rPr lang="ko-KR" altLang="en-US" b="1" dirty="0" err="1"/>
              <a:t>갯수</a:t>
            </a:r>
            <a:endParaRPr lang="ko-KR" altLang="en-US" b="1" dirty="0"/>
          </a:p>
          <a:p>
            <a:pPr algn="ctr"/>
            <a:r>
              <a:rPr lang="en-US" altLang="ko-KR" b="1" dirty="0"/>
              <a:t>4. </a:t>
            </a:r>
            <a:r>
              <a:rPr lang="ko-KR" altLang="en-US" b="1" dirty="0"/>
              <a:t>교통시설</a:t>
            </a:r>
            <a:r>
              <a:rPr lang="en-US" altLang="ko-KR" b="1" dirty="0"/>
              <a:t>(</a:t>
            </a:r>
            <a:r>
              <a:rPr lang="ko-KR" altLang="en-US" b="1" dirty="0"/>
              <a:t>버스노선 </a:t>
            </a:r>
            <a:r>
              <a:rPr lang="en-US" altLang="ko-KR" b="1" dirty="0"/>
              <a:t>or </a:t>
            </a:r>
            <a:r>
              <a:rPr lang="ko-KR" altLang="en-US" b="1" dirty="0"/>
              <a:t>지하철 노선 </a:t>
            </a:r>
            <a:r>
              <a:rPr lang="en-US" altLang="ko-KR" b="1" dirty="0"/>
              <a:t>10</a:t>
            </a:r>
            <a:r>
              <a:rPr lang="ko-KR" altLang="en-US" b="1" dirty="0" err="1"/>
              <a:t>분거리</a:t>
            </a:r>
            <a:r>
              <a:rPr lang="en-US" altLang="ko-KR" b="1" dirty="0"/>
              <a:t>)</a:t>
            </a:r>
          </a:p>
          <a:p>
            <a:pPr algn="ctr"/>
            <a:r>
              <a:rPr lang="ko-KR" altLang="en-US" b="1" dirty="0"/>
              <a:t>주택거래이 거래될 때에는 </a:t>
            </a:r>
            <a:r>
              <a:rPr lang="en-US" altLang="ko-KR" b="1" dirty="0"/>
              <a:t>4</a:t>
            </a:r>
            <a:r>
              <a:rPr lang="ko-KR" altLang="en-US" b="1" dirty="0"/>
              <a:t>개의 조건이 동일한 비중으로 가격이 산정되지 않았음을 알 수 있다</a:t>
            </a:r>
            <a:r>
              <a:rPr lang="en-US" altLang="ko-KR" b="1" dirty="0"/>
              <a:t>. </a:t>
            </a:r>
            <a:r>
              <a:rPr lang="ko-KR" altLang="en-US" b="1" dirty="0"/>
              <a:t>그렇기 때문에 무엇을 좀더 비중을 두었는지 </a:t>
            </a:r>
            <a:r>
              <a:rPr lang="ko-KR" altLang="en-US" b="1" dirty="0" err="1"/>
              <a:t>수치회하여</a:t>
            </a:r>
            <a:r>
              <a:rPr lang="ko-KR" altLang="en-US" b="1" dirty="0"/>
              <a:t> 알아내야 한다</a:t>
            </a:r>
            <a:r>
              <a:rPr lang="en-US" altLang="ko-KR" b="1" dirty="0"/>
              <a:t>. </a:t>
            </a:r>
          </a:p>
          <a:p>
            <a:pPr algn="ctr"/>
            <a:r>
              <a:rPr lang="ko-KR" altLang="en-US" b="1" dirty="0"/>
              <a:t>이것이 가중치 이다</a:t>
            </a:r>
            <a:r>
              <a:rPr lang="en-US" altLang="ko-KR" b="1" dirty="0"/>
              <a:t>.(</a:t>
            </a:r>
            <a:r>
              <a:rPr lang="ko-KR" altLang="en-US" b="1" dirty="0"/>
              <a:t>위의 식에서 </a:t>
            </a:r>
            <a:r>
              <a:rPr lang="en-US" altLang="ko-KR" b="1" dirty="0"/>
              <a:t>W[weight])</a:t>
            </a:r>
          </a:p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출처</a:t>
            </a:r>
            <a:r>
              <a:rPr lang="en-US" altLang="ko-KR" b="1" dirty="0"/>
              <a:t>] </a:t>
            </a:r>
            <a:r>
              <a:rPr lang="ko-KR" altLang="en-US" b="1" dirty="0"/>
              <a:t>선형 회귀로 보는 가설</a:t>
            </a:r>
            <a:r>
              <a:rPr lang="en-US" altLang="ko-KR" b="1" dirty="0"/>
              <a:t>(hypothesis), </a:t>
            </a:r>
            <a:r>
              <a:rPr lang="ko-KR" altLang="en-US" b="1" dirty="0"/>
              <a:t>편향</a:t>
            </a:r>
            <a:r>
              <a:rPr lang="en-US" altLang="ko-KR" b="1" dirty="0"/>
              <a:t>(bias), </a:t>
            </a:r>
            <a:r>
              <a:rPr lang="ko-KR" altLang="en-US" b="1" dirty="0"/>
              <a:t>가중치</a:t>
            </a:r>
            <a:r>
              <a:rPr lang="en-US" altLang="ko-KR" b="1" dirty="0"/>
              <a:t>, </a:t>
            </a:r>
            <a:r>
              <a:rPr lang="ko-KR" altLang="en-US" b="1" dirty="0"/>
              <a:t>비용</a:t>
            </a:r>
            <a:r>
              <a:rPr lang="en-US" altLang="ko-KR" b="1" dirty="0"/>
              <a:t>(cost)|</a:t>
            </a:r>
            <a:r>
              <a:rPr lang="ko-KR" altLang="en-US" b="1" dirty="0"/>
              <a:t>작성자 </a:t>
            </a:r>
            <a:r>
              <a:rPr lang="en-US" altLang="ko-KR" b="1" dirty="0"/>
              <a:t>demonic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비용</a:t>
            </a:r>
            <a:r>
              <a:rPr lang="en-US" altLang="ko-KR" b="1" dirty="0"/>
              <a:t>(Cost)&gt;</a:t>
            </a:r>
          </a:p>
          <a:p>
            <a:pPr algn="ctr"/>
            <a:r>
              <a:rPr lang="ko-KR" altLang="en-US" sz="1200" dirty="0"/>
              <a:t>평균 오류 값</a:t>
            </a:r>
            <a:r>
              <a:rPr lang="en-US" altLang="ko-KR" sz="1200" dirty="0"/>
              <a:t>. </a:t>
            </a: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비용을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만든다면 오류가 없는 완벽한 값</a:t>
            </a:r>
            <a:r>
              <a:rPr lang="en-US" altLang="ko-KR" sz="1200" dirty="0"/>
              <a:t>. </a:t>
            </a:r>
          </a:p>
          <a:p>
            <a:pPr marL="0" indent="0" algn="ctr">
              <a:buNone/>
            </a:pPr>
            <a:r>
              <a:rPr lang="en-US" altLang="ko-KR" sz="1200" dirty="0"/>
              <a:t>   </a:t>
            </a:r>
            <a:r>
              <a:rPr lang="ko-KR" altLang="en-US" sz="1200" dirty="0"/>
              <a:t>따라서 가중치를 바꿔가며 비용을 낮추려는 것이 회귀의 목표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만약 한 주택이 </a:t>
            </a:r>
            <a:r>
              <a:rPr lang="en-US" altLang="ko-KR" b="1" dirty="0"/>
              <a:t>20,000</a:t>
            </a:r>
            <a:r>
              <a:rPr lang="ko-KR" altLang="en-US" b="1" dirty="0"/>
              <a:t>만원</a:t>
            </a:r>
            <a:r>
              <a:rPr lang="en-US" altLang="ko-KR" b="1" dirty="0"/>
              <a:t>(2</a:t>
            </a:r>
            <a:r>
              <a:rPr lang="ko-KR" altLang="en-US" b="1" dirty="0"/>
              <a:t>억</a:t>
            </a:r>
            <a:r>
              <a:rPr lang="en-US" altLang="ko-KR" b="1" dirty="0"/>
              <a:t>)</a:t>
            </a:r>
            <a:r>
              <a:rPr lang="ko-KR" altLang="en-US" b="1" dirty="0"/>
              <a:t>에 팔렸다고 가정해보자</a:t>
            </a:r>
            <a:r>
              <a:rPr lang="en-US" altLang="ko-KR" b="1" dirty="0"/>
              <a:t>. </a:t>
            </a:r>
            <a:r>
              <a:rPr lang="ko-KR" altLang="en-US" b="1" dirty="0"/>
              <a:t>위의 </a:t>
            </a:r>
            <a:r>
              <a:rPr lang="en-US" altLang="ko-KR" b="1" dirty="0"/>
              <a:t>4 </a:t>
            </a:r>
            <a:r>
              <a:rPr lang="ko-KR" altLang="en-US" b="1" dirty="0"/>
              <a:t>조건을 모두 같은 가중치로 돌려보니 결과가 </a:t>
            </a:r>
            <a:r>
              <a:rPr lang="en-US" altLang="ko-KR" b="1" dirty="0"/>
              <a:t>17,000(1</a:t>
            </a:r>
            <a:r>
              <a:rPr lang="ko-KR" altLang="en-US" b="1" dirty="0"/>
              <a:t>억 </a:t>
            </a:r>
            <a:r>
              <a:rPr lang="en-US" altLang="ko-KR" b="1" dirty="0"/>
              <a:t>7000</a:t>
            </a:r>
            <a:r>
              <a:rPr lang="ko-KR" altLang="en-US" b="1" dirty="0"/>
              <a:t>만원</a:t>
            </a:r>
            <a:r>
              <a:rPr lang="en-US" altLang="ko-KR" b="1" dirty="0"/>
              <a:t>)</a:t>
            </a:r>
            <a:r>
              <a:rPr lang="ko-KR" altLang="en-US" b="1" dirty="0"/>
              <a:t>에 팔렸다고 나온다</a:t>
            </a:r>
            <a:r>
              <a:rPr lang="en-US" altLang="ko-KR" b="1" dirty="0"/>
              <a:t>. </a:t>
            </a:r>
          </a:p>
          <a:p>
            <a:pPr algn="ctr"/>
            <a:r>
              <a:rPr lang="ko-KR" altLang="en-US" b="1" dirty="0"/>
              <a:t>그럼 둘의 차이는 </a:t>
            </a:r>
            <a:r>
              <a:rPr lang="en-US" altLang="ko-KR" b="1" dirty="0"/>
              <a:t>3,000</a:t>
            </a:r>
            <a:r>
              <a:rPr lang="ko-KR" altLang="en-US" b="1" dirty="0"/>
              <a:t>만원의 차이가 생긴다</a:t>
            </a:r>
            <a:r>
              <a:rPr lang="en-US" altLang="ko-KR" b="1" dirty="0"/>
              <a:t>. </a:t>
            </a:r>
            <a:r>
              <a:rPr lang="ko-KR" altLang="en-US" b="1" dirty="0"/>
              <a:t>이러한 </a:t>
            </a:r>
            <a:r>
              <a:rPr lang="ko-KR" altLang="en-US" b="1" dirty="0" err="1"/>
              <a:t>자료있는</a:t>
            </a:r>
            <a:r>
              <a:rPr lang="ko-KR" altLang="en-US" b="1" dirty="0"/>
              <a:t> 데이터 셋에 </a:t>
            </a:r>
            <a:r>
              <a:rPr lang="en-US" altLang="ko-KR" b="1" dirty="0"/>
              <a:t>1000</a:t>
            </a:r>
            <a:r>
              <a:rPr lang="ko-KR" altLang="en-US" b="1" dirty="0"/>
              <a:t>개의 주택 판매 정보가 있고</a:t>
            </a:r>
            <a:r>
              <a:rPr lang="en-US" altLang="ko-KR" b="1" dirty="0"/>
              <a:t>, </a:t>
            </a:r>
          </a:p>
          <a:p>
            <a:pPr algn="ctr"/>
            <a:r>
              <a:rPr lang="ko-KR" altLang="en-US" b="1" dirty="0"/>
              <a:t>그것들의 차이가 실제 판매가격과 가정치가 각각 다르게 산출되었을 때 이 </a:t>
            </a:r>
            <a:r>
              <a:rPr lang="ko-KR" altLang="en-US" b="1" dirty="0" err="1"/>
              <a:t>모든걸</a:t>
            </a:r>
            <a:r>
              <a:rPr lang="ko-KR" altLang="en-US" b="1" dirty="0"/>
              <a:t> 제곱한 값의 총합이 </a:t>
            </a:r>
            <a:r>
              <a:rPr lang="en-US" altLang="ko-KR" b="1" dirty="0"/>
              <a:t>58,500,000 </a:t>
            </a:r>
            <a:r>
              <a:rPr lang="ko-KR" altLang="en-US" b="1" dirty="0"/>
              <a:t>이 차이가 났다고 가정해 봅시다</a:t>
            </a:r>
            <a:r>
              <a:rPr lang="en-US" altLang="ko-KR" b="1" dirty="0"/>
              <a:t>. </a:t>
            </a:r>
          </a:p>
          <a:p>
            <a:pPr algn="ctr"/>
            <a:r>
              <a:rPr lang="en-US" altLang="ko-KR" b="1" dirty="0"/>
              <a:t>(# </a:t>
            </a:r>
            <a:r>
              <a:rPr lang="ko-KR" altLang="en-US" b="1" dirty="0"/>
              <a:t>여기서 제곱을 하는 이유는 간극을 더 크게 벌려서 잘못된 데이터에 대한 분별을 부각시켜 계산의 편리성을 보기 위함</a:t>
            </a:r>
            <a:r>
              <a:rPr lang="en-US" altLang="ko-KR" b="1" dirty="0"/>
              <a:t>) </a:t>
            </a:r>
          </a:p>
          <a:p>
            <a:pPr algn="ctr"/>
            <a:r>
              <a:rPr lang="ko-KR" altLang="en-US" b="1" dirty="0"/>
              <a:t>이는 엄청난 차이이고</a:t>
            </a:r>
            <a:r>
              <a:rPr lang="en-US" altLang="ko-KR" b="1" dirty="0"/>
              <a:t>, </a:t>
            </a:r>
            <a:r>
              <a:rPr lang="ko-KR" altLang="en-US" b="1" dirty="0"/>
              <a:t>잘못되었다는 것을 알 수 있다</a:t>
            </a:r>
            <a:r>
              <a:rPr lang="en-US" altLang="ko-KR" b="1" dirty="0"/>
              <a:t>. </a:t>
            </a:r>
          </a:p>
          <a:p>
            <a:pPr algn="ctr"/>
            <a:r>
              <a:rPr lang="ko-KR" altLang="en-US" b="1" dirty="0"/>
              <a:t>이제 이 합계를 </a:t>
            </a:r>
            <a:r>
              <a:rPr lang="en-US" altLang="ko-KR" b="1" dirty="0"/>
              <a:t>1,000</a:t>
            </a:r>
            <a:r>
              <a:rPr lang="ko-KR" altLang="en-US" b="1" dirty="0"/>
              <a:t>으로 나누어서 각 주택별로 얼마나 차이가 나는지 평균값을 구한다</a:t>
            </a:r>
            <a:r>
              <a:rPr lang="en-US" altLang="ko-KR" b="1" dirty="0"/>
              <a:t>. </a:t>
            </a:r>
            <a:r>
              <a:rPr lang="ko-KR" altLang="en-US" b="1" dirty="0"/>
              <a:t>이 평균 오류 값을 이 함수의 비용</a:t>
            </a:r>
            <a:r>
              <a:rPr lang="en-US" altLang="ko-KR" b="1" dirty="0"/>
              <a:t>(cost)</a:t>
            </a:r>
            <a:r>
              <a:rPr lang="ko-KR" altLang="en-US" b="1" dirty="0"/>
              <a:t>라고 한다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가중치를 잘 조정하여 비용을 </a:t>
            </a:r>
            <a:r>
              <a:rPr lang="en-US" altLang="ko-KR" b="1" dirty="0"/>
              <a:t>0</a:t>
            </a:r>
            <a:r>
              <a:rPr lang="ko-KR" altLang="en-US" b="1" dirty="0"/>
              <a:t>으로 만들 수 있다면 만들고 있는 함수는 완벽해지게 된다</a:t>
            </a:r>
            <a:r>
              <a:rPr lang="en-US" altLang="ko-KR" b="1" dirty="0"/>
              <a:t>. </a:t>
            </a:r>
          </a:p>
          <a:p>
            <a:pPr algn="ctr"/>
            <a:r>
              <a:rPr lang="ko-KR" altLang="en-US" b="1" dirty="0"/>
              <a:t>다시 말해 모든 경우에 대해 입력 데이터를 기반으로 추출하고자 하는 값을 완벽하게 추정할 수 있다는 것이다</a:t>
            </a:r>
            <a:r>
              <a:rPr lang="en-US" altLang="ko-KR" b="1" dirty="0"/>
              <a:t>. </a:t>
            </a:r>
          </a:p>
          <a:p>
            <a:pPr algn="ctr"/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다른 가중치를 시도해서 가능한 이 비용을 낮추려는 것</a:t>
            </a:r>
            <a:r>
              <a:rPr lang="en-US" altLang="ko-KR" b="1" dirty="0"/>
              <a:t>, </a:t>
            </a:r>
            <a:r>
              <a:rPr lang="ko-KR" altLang="en-US" b="1" dirty="0"/>
              <a:t>이것이 바로 목표이다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출처</a:t>
            </a:r>
            <a:r>
              <a:rPr lang="en-US" altLang="ko-KR" b="1" dirty="0"/>
              <a:t>] </a:t>
            </a:r>
            <a:r>
              <a:rPr lang="ko-KR" altLang="en-US" b="1" dirty="0"/>
              <a:t>선형 회귀로 보는 가설</a:t>
            </a:r>
            <a:r>
              <a:rPr lang="en-US" altLang="ko-KR" b="1" dirty="0"/>
              <a:t>(hypothesis), </a:t>
            </a:r>
            <a:r>
              <a:rPr lang="ko-KR" altLang="en-US" b="1" dirty="0"/>
              <a:t>편향</a:t>
            </a:r>
            <a:r>
              <a:rPr lang="en-US" altLang="ko-KR" b="1" dirty="0"/>
              <a:t>(bias), </a:t>
            </a:r>
            <a:r>
              <a:rPr lang="ko-KR" altLang="en-US" b="1" dirty="0"/>
              <a:t>가중치</a:t>
            </a:r>
            <a:r>
              <a:rPr lang="en-US" altLang="ko-KR" b="1" dirty="0"/>
              <a:t>, </a:t>
            </a:r>
            <a:r>
              <a:rPr lang="ko-KR" altLang="en-US" b="1" dirty="0"/>
              <a:t>비용</a:t>
            </a:r>
            <a:r>
              <a:rPr lang="en-US" altLang="ko-KR" b="1" dirty="0"/>
              <a:t>(cost)|</a:t>
            </a:r>
            <a:r>
              <a:rPr lang="ko-KR" altLang="en-US" b="1" dirty="0"/>
              <a:t>작성자 </a:t>
            </a:r>
            <a:r>
              <a:rPr lang="en-US" altLang="ko-KR" b="1" dirty="0"/>
              <a:t>demonic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편차</a:t>
            </a:r>
            <a:r>
              <a:rPr lang="en-US" altLang="ko-KR" b="1" dirty="0"/>
              <a:t>(Bias)&gt;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측정 값 </a:t>
            </a:r>
            <a:r>
              <a:rPr lang="en-US" altLang="ko-KR" sz="1200" dirty="0"/>
              <a:t>or </a:t>
            </a:r>
            <a:r>
              <a:rPr lang="ko-KR" altLang="en-US" sz="1200" dirty="0"/>
              <a:t>평균 값과 참 값의 편차</a:t>
            </a:r>
            <a:r>
              <a:rPr lang="en-US" altLang="ko-KR" sz="1200" dirty="0"/>
              <a:t>. 0</a:t>
            </a:r>
            <a:r>
              <a:rPr lang="ko-KR" altLang="en-US" sz="1200" dirty="0"/>
              <a:t>으로 점점 수렴한다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b </a:t>
            </a:r>
            <a:r>
              <a:rPr lang="ko-KR" altLang="en-US" b="1" dirty="0"/>
              <a:t>는 바이어스</a:t>
            </a:r>
            <a:r>
              <a:rPr lang="en-US" altLang="ko-KR" b="1" dirty="0"/>
              <a:t>(bias)</a:t>
            </a:r>
            <a:r>
              <a:rPr lang="ko-KR" altLang="en-US" b="1" dirty="0"/>
              <a:t>를 의미하며 </a:t>
            </a:r>
          </a:p>
          <a:p>
            <a:pPr algn="ctr"/>
            <a:r>
              <a:rPr lang="ko-KR" altLang="en-US" b="1" dirty="0"/>
              <a:t>통계에서 측정값 또는 </a:t>
            </a:r>
            <a:r>
              <a:rPr lang="ko-KR" altLang="en-US" b="1" dirty="0" err="1"/>
              <a:t>추정량의</a:t>
            </a:r>
            <a:r>
              <a:rPr lang="ko-KR" altLang="en-US" b="1" dirty="0"/>
              <a:t> 분포 중심</a:t>
            </a:r>
            <a:r>
              <a:rPr lang="en-US" altLang="ko-KR" b="1" dirty="0"/>
              <a:t>(</a:t>
            </a:r>
            <a:r>
              <a:rPr lang="ko-KR" altLang="en-US" b="1" dirty="0"/>
              <a:t>평균값</a:t>
            </a:r>
            <a:r>
              <a:rPr lang="en-US" altLang="ko-KR" b="1" dirty="0"/>
              <a:t>)</a:t>
            </a:r>
            <a:r>
              <a:rPr lang="ko-KR" altLang="en-US" b="1" dirty="0"/>
              <a:t>과 참값과의 편차를 의미</a:t>
            </a:r>
          </a:p>
          <a:p>
            <a:pPr algn="ctr"/>
            <a:r>
              <a:rPr lang="en-US" altLang="ko-KR" b="1" dirty="0"/>
              <a:t>b</a:t>
            </a:r>
            <a:r>
              <a:rPr lang="ko-KR" altLang="en-US" b="1" dirty="0"/>
              <a:t>의 값은 시간이 지날수록 </a:t>
            </a:r>
            <a:r>
              <a:rPr lang="en-US" altLang="ko-KR" b="1" dirty="0"/>
              <a:t>0</a:t>
            </a:r>
            <a:r>
              <a:rPr lang="ko-KR" altLang="en-US" b="1" dirty="0"/>
              <a:t>으로 점점 수렴을 한다</a:t>
            </a:r>
            <a:r>
              <a:rPr lang="en-US" altLang="ko-KR" b="1" dirty="0"/>
              <a:t>. </a:t>
            </a:r>
          </a:p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출처</a:t>
            </a:r>
            <a:r>
              <a:rPr lang="en-US" altLang="ko-KR" b="1" dirty="0"/>
              <a:t>] </a:t>
            </a:r>
            <a:r>
              <a:rPr lang="ko-KR" altLang="en-US" b="1" dirty="0"/>
              <a:t>선형 회귀로 보는 가설</a:t>
            </a:r>
            <a:r>
              <a:rPr lang="en-US" altLang="ko-KR" b="1" dirty="0"/>
              <a:t>(hypothesis), </a:t>
            </a:r>
            <a:r>
              <a:rPr lang="ko-KR" altLang="en-US" b="1" dirty="0"/>
              <a:t>편향</a:t>
            </a:r>
            <a:r>
              <a:rPr lang="en-US" altLang="ko-KR" b="1" dirty="0"/>
              <a:t>(bias), </a:t>
            </a:r>
            <a:r>
              <a:rPr lang="ko-KR" altLang="en-US" b="1" dirty="0"/>
              <a:t>가중치</a:t>
            </a:r>
            <a:r>
              <a:rPr lang="en-US" altLang="ko-KR" b="1" dirty="0"/>
              <a:t>, </a:t>
            </a:r>
            <a:r>
              <a:rPr lang="ko-KR" altLang="en-US" b="1" dirty="0"/>
              <a:t>비용</a:t>
            </a:r>
            <a:r>
              <a:rPr lang="en-US" altLang="ko-KR" b="1" dirty="0"/>
              <a:t>(cost)|</a:t>
            </a:r>
            <a:r>
              <a:rPr lang="ko-KR" altLang="en-US" b="1" dirty="0"/>
              <a:t>작성자 </a:t>
            </a:r>
            <a:r>
              <a:rPr lang="en-US" altLang="ko-KR" b="1" dirty="0"/>
              <a:t>demonic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ko-KR" altLang="en-US" b="1" dirty="0"/>
          </a:p>
          <a:p>
            <a:pPr algn="ctr"/>
            <a:endParaRPr lang="en-US" altLang="ko-KR" b="1" dirty="0"/>
          </a:p>
          <a:p>
            <a:pPr algn="ctr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0541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b="1" dirty="0"/>
          </a:p>
          <a:p>
            <a:pPr algn="ctr"/>
            <a:r>
              <a:rPr lang="en-US" altLang="ko-KR" b="1" dirty="0"/>
              <a:t>&lt;MNIST&gt;</a:t>
            </a:r>
          </a:p>
          <a:p>
            <a:pPr algn="ctr"/>
            <a:r>
              <a:rPr lang="en-US" altLang="ko-KR" b="1" dirty="0"/>
              <a:t>MNIST</a:t>
            </a:r>
            <a:r>
              <a:rPr lang="ko-KR" altLang="en-US" b="1" dirty="0"/>
              <a:t>는 손으로 필기한 숫자 각각의 이미지가 정수로 표시되는 데이터베이스입니다</a:t>
            </a:r>
            <a:r>
              <a:rPr lang="en-US" altLang="ko-KR" b="1" dirty="0"/>
              <a:t>. </a:t>
            </a:r>
          </a:p>
          <a:p>
            <a:pPr algn="ctr"/>
            <a:r>
              <a:rPr lang="ko-KR" altLang="en-US" b="1" dirty="0" err="1"/>
              <a:t>머신러닝</a:t>
            </a:r>
            <a:r>
              <a:rPr lang="ko-KR" altLang="en-US" b="1" dirty="0"/>
              <a:t> 알고리즘의 성능을 벤치마킹하는 데 사용됩니다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02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플레이스</a:t>
            </a:r>
            <a:r>
              <a:rPr lang="ko-KR" altLang="en-US" dirty="0"/>
              <a:t> 홀더 </a:t>
            </a: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NONE X 784</a:t>
            </a:r>
            <a:r>
              <a:rPr lang="ko-KR" altLang="en-US" dirty="0"/>
              <a:t>의 </a:t>
            </a:r>
            <a:r>
              <a:rPr lang="ko-KR" altLang="en-US" dirty="0" err="1"/>
              <a:t>메트릭스로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이미지 데이터가 </a:t>
            </a:r>
            <a:r>
              <a:rPr lang="en-US" altLang="ko-KR" dirty="0"/>
              <a:t>28*28</a:t>
            </a:r>
            <a:r>
              <a:rPr lang="ko-KR" altLang="en-US" dirty="0"/>
              <a:t>이라 총 </a:t>
            </a:r>
            <a:r>
              <a:rPr lang="en-US" altLang="ko-KR" dirty="0"/>
              <a:t>784</a:t>
            </a:r>
            <a:r>
              <a:rPr lang="ko-KR" altLang="en-US" dirty="0"/>
              <a:t>개의 데이터이기 때문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다음으로 가중치도 </a:t>
            </a:r>
            <a:r>
              <a:rPr lang="en-US" altLang="ko-KR" dirty="0"/>
              <a:t>784X10</a:t>
            </a:r>
            <a:r>
              <a:rPr lang="ko-KR" altLang="en-US" dirty="0"/>
              <a:t>으로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편차는 </a:t>
            </a:r>
            <a:r>
              <a:rPr lang="en-US" altLang="ko-KR" dirty="0"/>
              <a:t>10</a:t>
            </a:r>
            <a:r>
              <a:rPr lang="ko-KR" altLang="en-US" dirty="0"/>
              <a:t>개로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ZEROS</a:t>
            </a:r>
            <a:r>
              <a:rPr lang="ko-KR" altLang="en-US" dirty="0"/>
              <a:t>를 이용해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err="1"/>
              <a:t>가득찬</a:t>
            </a:r>
            <a:r>
              <a:rPr lang="ko-KR" altLang="en-US" dirty="0"/>
              <a:t> 변수집합 생성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회귀</a:t>
            </a:r>
            <a:r>
              <a:rPr lang="en-US" altLang="ko-KR" dirty="0"/>
              <a:t>&gt;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인풋 값</a:t>
            </a:r>
            <a:r>
              <a:rPr lang="en-US" altLang="ko-KR" b="1" dirty="0"/>
              <a:t>(x)</a:t>
            </a:r>
            <a:r>
              <a:rPr lang="ko-KR" altLang="en-US" b="1" dirty="0"/>
              <a:t>가 속할 수 있는 군집들에 대해</a:t>
            </a:r>
            <a:r>
              <a:rPr lang="en-US" altLang="ko-KR" b="1" dirty="0"/>
              <a:t>, x</a:t>
            </a:r>
            <a:r>
              <a:rPr lang="ko-KR" altLang="en-US" b="1" dirty="0"/>
              <a:t>가 각각의 군집들에 속할 수 있는 확률</a:t>
            </a:r>
            <a:r>
              <a:rPr lang="en-US" altLang="ko-KR" b="1" dirty="0"/>
              <a:t>(</a:t>
            </a:r>
            <a:r>
              <a:rPr lang="ko-KR" altLang="en-US" b="1" dirty="0"/>
              <a:t>예측 값</a:t>
            </a:r>
            <a:r>
              <a:rPr lang="en-US" altLang="ko-KR" b="1" dirty="0"/>
              <a:t>)</a:t>
            </a:r>
            <a:r>
              <a:rPr lang="ko-KR" altLang="en-US" b="1" dirty="0"/>
              <a:t>을 조정</a:t>
            </a:r>
            <a:r>
              <a:rPr lang="en-US" altLang="ko-KR" b="1" dirty="0"/>
              <a:t>(</a:t>
            </a:r>
            <a:r>
              <a:rPr lang="ko-KR" altLang="en-US" b="1" dirty="0"/>
              <a:t>분배</a:t>
            </a:r>
            <a:r>
              <a:rPr lang="en-US" altLang="ko-KR" b="1" dirty="0"/>
              <a:t>)</a:t>
            </a:r>
            <a:r>
              <a:rPr lang="ko-KR" altLang="en-US" b="1" dirty="0"/>
              <a:t>하는 것</a:t>
            </a:r>
            <a:r>
              <a:rPr lang="en-US" altLang="ko-KR" b="1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MATMUL</a:t>
            </a:r>
            <a:r>
              <a:rPr lang="ko-KR" altLang="en-US" dirty="0"/>
              <a:t>은 행렬의 곱에 사용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1. X</a:t>
            </a:r>
            <a:r>
              <a:rPr lang="ko-KR" altLang="en-US" dirty="0"/>
              <a:t>라는 데이터가 들어온다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2. X</a:t>
            </a:r>
            <a:r>
              <a:rPr lang="ko-KR" altLang="en-US" dirty="0"/>
              <a:t>를 </a:t>
            </a:r>
            <a:r>
              <a:rPr lang="en-US" altLang="ko-KR" dirty="0"/>
              <a:t>A, B, C 3</a:t>
            </a:r>
            <a:r>
              <a:rPr lang="ko-KR" altLang="en-US" dirty="0"/>
              <a:t>개의 </a:t>
            </a:r>
            <a:r>
              <a:rPr lang="en-US" altLang="ko-KR" dirty="0"/>
              <a:t>Classifier</a:t>
            </a:r>
            <a:r>
              <a:rPr lang="ko-KR" altLang="en-US" dirty="0"/>
              <a:t>를 통해 어디에 분류되는지 알아낸다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</a:t>
            </a:r>
            <a:r>
              <a:rPr lang="ko-KR" altLang="en-US" dirty="0"/>
              <a:t>번을 좀더 풀어서 </a:t>
            </a:r>
            <a:r>
              <a:rPr lang="ko-KR" altLang="en-US" dirty="0" err="1"/>
              <a:t>설명해볼게요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A classifier</a:t>
            </a:r>
            <a:r>
              <a:rPr lang="ko-KR" altLang="en-US" dirty="0"/>
              <a:t>를 통해 분류될 때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1. A classifier</a:t>
            </a:r>
            <a:r>
              <a:rPr lang="ko-KR" altLang="en-US" dirty="0"/>
              <a:t>에 의해 세워진 </a:t>
            </a:r>
            <a:r>
              <a:rPr lang="ko-KR" altLang="en-US" dirty="0" err="1"/>
              <a:t>회귀식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대략 </a:t>
            </a:r>
            <a:r>
              <a:rPr lang="en-US" altLang="ko-KR" dirty="0"/>
              <a:t>Y = WX + b)</a:t>
            </a:r>
            <a:r>
              <a:rPr lang="ko-KR" altLang="en-US" dirty="0"/>
              <a:t>에 대입한다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2. </a:t>
            </a:r>
            <a:r>
              <a:rPr lang="ko-KR" altLang="en-US" dirty="0"/>
              <a:t>위의 </a:t>
            </a:r>
            <a:r>
              <a:rPr lang="en-US" altLang="ko-KR" dirty="0"/>
              <a:t>Y</a:t>
            </a:r>
            <a:r>
              <a:rPr lang="ko-KR" altLang="en-US" dirty="0"/>
              <a:t>를 </a:t>
            </a:r>
            <a:r>
              <a:rPr lang="en-US" altLang="ko-KR" dirty="0"/>
              <a:t>Sigmoid function</a:t>
            </a:r>
            <a:r>
              <a:rPr lang="ko-KR" altLang="en-US" dirty="0"/>
              <a:t>으로 적용하면 </a:t>
            </a:r>
            <a:r>
              <a:rPr lang="en-US" altLang="ko-KR" dirty="0"/>
              <a:t>0~1</a:t>
            </a:r>
            <a:r>
              <a:rPr lang="ko-KR" altLang="en-US" dirty="0"/>
              <a:t>사이의 값</a:t>
            </a:r>
            <a:r>
              <a:rPr lang="en-US" altLang="ko-KR" dirty="0"/>
              <a:t>(Z)</a:t>
            </a:r>
            <a:r>
              <a:rPr lang="ko-KR" altLang="en-US" dirty="0"/>
              <a:t>이 나온다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3. Z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에 가까울 수록</a:t>
            </a:r>
            <a:r>
              <a:rPr lang="en-US" altLang="ko-KR" dirty="0"/>
              <a:t>, A</a:t>
            </a:r>
            <a:r>
              <a:rPr lang="ko-KR" altLang="en-US" dirty="0"/>
              <a:t>에 속할 확률이 높은 것으로 해석할 수 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위의 과정을 </a:t>
            </a:r>
            <a:r>
              <a:rPr lang="en-US" altLang="ko-KR" dirty="0"/>
              <a:t>B, C classifier</a:t>
            </a:r>
            <a:r>
              <a:rPr lang="ko-KR" altLang="en-US" dirty="0"/>
              <a:t>로 반복한다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Softmax</a:t>
            </a:r>
            <a:r>
              <a:rPr lang="ko-KR" altLang="en-US" dirty="0"/>
              <a:t>알고리즘은 다음과 같은 식을 통해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위에서 나온 </a:t>
            </a:r>
            <a:r>
              <a:rPr lang="en-US" altLang="ko-KR" dirty="0"/>
              <a:t>A, B, C</a:t>
            </a:r>
            <a:r>
              <a:rPr lang="ko-KR" altLang="en-US" dirty="0"/>
              <a:t>에 대한 </a:t>
            </a:r>
            <a:r>
              <a:rPr lang="en-US" altLang="ko-KR" dirty="0"/>
              <a:t>Z</a:t>
            </a:r>
            <a:r>
              <a:rPr lang="ko-KR" altLang="en-US" dirty="0"/>
              <a:t>값들의 합이 </a:t>
            </a:r>
            <a:r>
              <a:rPr lang="en-US" altLang="ko-KR" dirty="0"/>
              <a:t>1</a:t>
            </a:r>
            <a:r>
              <a:rPr lang="ko-KR" altLang="en-US" dirty="0"/>
              <a:t>이 되도록 조정하는 것이다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461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데이터가 들어갈 </a:t>
            </a:r>
            <a:r>
              <a:rPr lang="en-US" altLang="ko-KR" b="1" dirty="0"/>
              <a:t>Y_</a:t>
            </a:r>
            <a:r>
              <a:rPr lang="ko-KR" altLang="en-US" b="1" dirty="0"/>
              <a:t>를 </a:t>
            </a:r>
            <a:r>
              <a:rPr lang="ko-KR" altLang="en-US" b="1" dirty="0" err="1"/>
              <a:t>플레이스홀더로</a:t>
            </a:r>
            <a:r>
              <a:rPr lang="ko-KR" altLang="en-US" b="1" dirty="0"/>
              <a:t> 생성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교차 엔트로피를 구한다</a:t>
            </a:r>
            <a:r>
              <a:rPr lang="en-US" altLang="ko-KR" b="1" dirty="0"/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/>
              <a:t>경사하강법을</a:t>
            </a:r>
            <a:r>
              <a:rPr lang="ko-KR" altLang="en-US" b="1" dirty="0"/>
              <a:t> 이용항여 교차 엔트로피를 최소화한다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정보이론</a:t>
            </a:r>
            <a:r>
              <a:rPr lang="en-US" altLang="ko-KR" b="1" dirty="0"/>
              <a:t>&gt;</a:t>
            </a:r>
          </a:p>
          <a:p>
            <a:pPr algn="ctr"/>
            <a:r>
              <a:rPr lang="ko-KR" altLang="en-US" b="1" dirty="0"/>
              <a:t>정보이론에서의 정보량이 많다는 의미는 확률이 낮은 사건을 말합니다</a:t>
            </a:r>
            <a:r>
              <a:rPr lang="en-US" altLang="ko-KR" b="1" dirty="0"/>
              <a:t>. </a:t>
            </a:r>
            <a:r>
              <a:rPr lang="ko-KR" altLang="en-US" b="1" dirty="0"/>
              <a:t>즉 사건의 일어날 확률이 낮을수록 높은 확률을 가진 사건에 비해 더 많은 정보를 가지고 있다는 것입니다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농구시합의 경우</a:t>
            </a:r>
          </a:p>
          <a:p>
            <a:pPr algn="ctr"/>
            <a:r>
              <a:rPr lang="ko-KR" altLang="en-US" dirty="0"/>
              <a:t>＇미국이 한국을 이겼다＇</a:t>
            </a:r>
            <a:r>
              <a:rPr lang="en-US" altLang="ko-KR" dirty="0"/>
              <a:t> </a:t>
            </a:r>
            <a:r>
              <a:rPr lang="ko-KR" altLang="en-US" dirty="0"/>
              <a:t>보다 ＇한국이 미국을 </a:t>
            </a:r>
            <a:r>
              <a:rPr lang="ko-KR" altLang="en-US" dirty="0" err="1"/>
              <a:t>이겼다＇의</a:t>
            </a:r>
            <a:r>
              <a:rPr lang="ko-KR" altLang="en-US" dirty="0"/>
              <a:t> 경우가 상대적으로 더 많은 정보를 전달하는 것이다</a:t>
            </a:r>
            <a:r>
              <a:rPr lang="en-US" altLang="ko-KR" dirty="0"/>
              <a:t>.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엔트로피</a:t>
            </a:r>
            <a:r>
              <a:rPr lang="en-US" altLang="ko-KR" b="1" dirty="0"/>
              <a:t>(Entropy)&gt;</a:t>
            </a:r>
          </a:p>
          <a:p>
            <a:pPr algn="ctr"/>
            <a:r>
              <a:rPr lang="ko-KR" altLang="en-US" b="1" dirty="0"/>
              <a:t>엔트로피는 불확실성의 정도</a:t>
            </a:r>
            <a:r>
              <a:rPr lang="en-US" altLang="ko-KR" b="1" dirty="0"/>
              <a:t>. </a:t>
            </a:r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예측하기 어렵다 혹은 발생할 경우의 확률이 비슷하다고 생각하면 될 것 같다</a:t>
            </a:r>
            <a:r>
              <a:rPr lang="en-US" altLang="ko-KR" b="1" dirty="0"/>
              <a:t>. 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dirty="0"/>
              <a:t>엔트로피 값이 높을수록 어떤 것이 일어나는지 예측하기 어렵다 혹은 복잡하다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주사위 </a:t>
            </a:r>
            <a:r>
              <a:rPr lang="ko-KR" altLang="en-US" dirty="0" err="1"/>
              <a:t>처럼</a:t>
            </a:r>
            <a:r>
              <a:rPr lang="ko-KR" altLang="en-US" dirty="0"/>
              <a:t> 모든 사건이 동일한 확률을 가질 경우 엔트로피가 최고이다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Entropy</a:t>
            </a:r>
            <a:r>
              <a:rPr lang="ko-KR" altLang="en-US" dirty="0"/>
              <a:t>는 이러한 정보량</a:t>
            </a:r>
            <a:r>
              <a:rPr lang="en-US" altLang="ko-KR" dirty="0"/>
              <a:t>(</a:t>
            </a:r>
            <a:r>
              <a:rPr lang="ko-KR" altLang="en-US" dirty="0"/>
              <a:t>놀람의 정도</a:t>
            </a:r>
            <a:r>
              <a:rPr lang="en-US" altLang="ko-KR" dirty="0"/>
              <a:t>)</a:t>
            </a:r>
            <a:r>
              <a:rPr lang="ko-KR" altLang="en-US" dirty="0"/>
              <a:t>들의 평균을 말한다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Entropy </a:t>
            </a:r>
            <a:r>
              <a:rPr lang="ko-KR" altLang="en-US" dirty="0"/>
              <a:t>라는 것은 </a:t>
            </a:r>
            <a:r>
              <a:rPr lang="en-US" altLang="ko-KR" dirty="0"/>
              <a:t>= </a:t>
            </a:r>
            <a:r>
              <a:rPr lang="ko-KR" altLang="en-US" dirty="0"/>
              <a:t>확률변수의 평균 정보량 </a:t>
            </a:r>
            <a:r>
              <a:rPr lang="en-US" altLang="ko-KR" dirty="0"/>
              <a:t>= </a:t>
            </a:r>
            <a:r>
              <a:rPr lang="ko-KR" altLang="en-US" dirty="0"/>
              <a:t>놀람의 평균적인 정도 </a:t>
            </a:r>
            <a:r>
              <a:rPr lang="en-US" altLang="ko-KR" dirty="0"/>
              <a:t>= </a:t>
            </a:r>
            <a:r>
              <a:rPr lang="ko-KR" altLang="en-US" dirty="0"/>
              <a:t>불확실성의 정도 이며</a:t>
            </a:r>
            <a:r>
              <a:rPr lang="en-US" altLang="ko-KR" dirty="0"/>
              <a:t>, </a:t>
            </a:r>
            <a:r>
              <a:rPr lang="ko-KR" altLang="en-US" dirty="0"/>
              <a:t>아래와 같은 수식으로 구할 수 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/>
              <a:t>&lt;Cross entropy&gt;</a:t>
            </a:r>
          </a:p>
          <a:p>
            <a:pPr algn="ctr"/>
            <a:r>
              <a:rPr lang="ko-KR" altLang="en-US" b="1" dirty="0"/>
              <a:t>두 가지 확률 분포 실제 확률 </a:t>
            </a:r>
            <a:r>
              <a:rPr lang="en-US" altLang="ko-KR" b="1" dirty="0"/>
              <a:t>p, </a:t>
            </a:r>
            <a:r>
              <a:rPr lang="ko-KR" altLang="en-US" b="1" dirty="0"/>
              <a:t>예측 </a:t>
            </a:r>
            <a:r>
              <a:rPr lang="ko-KR" altLang="en-US" b="1" dirty="0" err="1"/>
              <a:t>화률</a:t>
            </a:r>
            <a:r>
              <a:rPr lang="ko-KR" altLang="en-US" b="1" dirty="0"/>
              <a:t> </a:t>
            </a:r>
            <a:r>
              <a:rPr lang="en-US" altLang="ko-KR" b="1" dirty="0"/>
              <a:t>q </a:t>
            </a:r>
            <a:r>
              <a:rPr lang="ko-KR" altLang="en-US" b="1" dirty="0"/>
              <a:t>사이에 존재하는 정보량을 계산하는 방법이다</a:t>
            </a:r>
            <a:r>
              <a:rPr lang="en-US" altLang="ko-KR" b="1" dirty="0"/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cross entropy</a:t>
            </a:r>
            <a:r>
              <a:rPr lang="ko-KR" altLang="en-US" b="1" dirty="0"/>
              <a:t>를 사용한다면 오류가 클수록 해당 가중치에 더 큰 </a:t>
            </a:r>
            <a:r>
              <a:rPr lang="ko-KR" altLang="en-US" b="1" dirty="0" err="1"/>
              <a:t>패널티를</a:t>
            </a:r>
            <a:r>
              <a:rPr lang="ko-KR" altLang="en-US" b="1" dirty="0"/>
              <a:t> 부여하는 효과가 있고 학습이 빠르게 진행 된다고 한다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dirty="0"/>
              <a:t>P</a:t>
            </a:r>
            <a:r>
              <a:rPr lang="ko-KR" altLang="en-US" dirty="0"/>
              <a:t>는 실제 확률 </a:t>
            </a:r>
            <a:r>
              <a:rPr lang="en-US" altLang="ko-KR" dirty="0"/>
              <a:t>q</a:t>
            </a:r>
            <a:r>
              <a:rPr lang="ko-KR" altLang="en-US" dirty="0"/>
              <a:t>는 예측 확률</a:t>
            </a:r>
            <a:r>
              <a:rPr lang="en-US" altLang="ko-KR" dirty="0"/>
              <a:t>(</a:t>
            </a:r>
            <a:r>
              <a:rPr lang="ko-KR" altLang="en-US" dirty="0"/>
              <a:t>정확하지 않은 확률분포</a:t>
            </a:r>
            <a:r>
              <a:rPr lang="en-US" altLang="ko-KR" dirty="0"/>
              <a:t>)</a:t>
            </a:r>
            <a:r>
              <a:rPr lang="ko-KR" altLang="en-US" dirty="0"/>
              <a:t>이라고 생각하면 되겠다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dirty="0"/>
              <a:t>Cross Entropy</a:t>
            </a:r>
            <a:r>
              <a:rPr lang="ko-KR" altLang="en-US" dirty="0"/>
              <a:t>의 값은 정확한 정보를 통한 </a:t>
            </a:r>
            <a:r>
              <a:rPr lang="en-US" altLang="ko-KR" dirty="0"/>
              <a:t>Entropy </a:t>
            </a:r>
            <a:r>
              <a:rPr lang="ko-KR" altLang="en-US" dirty="0"/>
              <a:t>값보다 큰 </a:t>
            </a:r>
            <a:r>
              <a:rPr lang="en-US" altLang="ko-KR" dirty="0"/>
              <a:t>bit</a:t>
            </a:r>
            <a:r>
              <a:rPr lang="ko-KR" altLang="en-US" dirty="0"/>
              <a:t>값을 얻을 수 있다</a:t>
            </a:r>
            <a:r>
              <a:rPr lang="en-US" altLang="ko-KR" dirty="0"/>
              <a:t>. </a:t>
            </a:r>
            <a:r>
              <a:rPr lang="ko-KR" altLang="en-US" dirty="0"/>
              <a:t>딥 러닝에서는 이 값을 줄이면서 학습한다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딥 러닝 학습에서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/>
              <a:t>&lt;KL-divergence&gt;</a:t>
            </a:r>
          </a:p>
          <a:p>
            <a:pPr algn="ctr"/>
            <a:r>
              <a:rPr lang="ko-KR" altLang="en-US" b="1" dirty="0"/>
              <a:t>즉</a:t>
            </a:r>
            <a:r>
              <a:rPr lang="en-US" altLang="ko-KR" b="1" dirty="0"/>
              <a:t>, KLD </a:t>
            </a:r>
            <a:r>
              <a:rPr lang="ko-KR" altLang="en-US" b="1" dirty="0"/>
              <a:t>값은 오차율</a:t>
            </a:r>
            <a:r>
              <a:rPr lang="en-US" altLang="ko-KR" b="1" dirty="0"/>
              <a:t>(</a:t>
            </a:r>
            <a:r>
              <a:rPr lang="ko-KR" altLang="en-US" b="1" dirty="0"/>
              <a:t>예측이 틀릴 확률</a:t>
            </a:r>
            <a:r>
              <a:rPr lang="en-US" altLang="ko-KR" b="1" dirty="0"/>
              <a:t>)</a:t>
            </a:r>
            <a:r>
              <a:rPr lang="ko-KR" altLang="en-US" b="1" dirty="0"/>
              <a:t>로 볼 수 있다</a:t>
            </a:r>
            <a:r>
              <a:rPr lang="en-US" altLang="ko-KR" b="1" dirty="0"/>
              <a:t>. </a:t>
            </a:r>
            <a:r>
              <a:rPr lang="ko-KR" altLang="en-US" b="1" dirty="0"/>
              <a:t>예측과 실제 값이 같을수록 </a:t>
            </a:r>
            <a:r>
              <a:rPr lang="en-US" altLang="ko-KR" b="1" dirty="0"/>
              <a:t>0</a:t>
            </a:r>
            <a:r>
              <a:rPr lang="ko-KR" altLang="en-US" b="1" dirty="0"/>
              <a:t>에 가까워진다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dirty="0"/>
              <a:t>KL-divergence </a:t>
            </a:r>
            <a:r>
              <a:rPr lang="ko-KR" altLang="en-US" dirty="0"/>
              <a:t>라는 것은 </a:t>
            </a:r>
            <a:r>
              <a:rPr lang="en-US" altLang="ko-KR" dirty="0"/>
              <a:t>relative entropy, </a:t>
            </a:r>
            <a:r>
              <a:rPr lang="ko-KR" altLang="en-US" dirty="0"/>
              <a:t>즉 상대적인 </a:t>
            </a:r>
            <a:r>
              <a:rPr lang="en-US" altLang="ko-KR" dirty="0"/>
              <a:t>entropy </a:t>
            </a:r>
            <a:r>
              <a:rPr lang="ko-KR" altLang="en-US" dirty="0"/>
              <a:t>를 말한다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즉</a:t>
            </a:r>
            <a:r>
              <a:rPr lang="en-US" altLang="ko-KR" dirty="0"/>
              <a:t>, error (~ </a:t>
            </a:r>
            <a:r>
              <a:rPr lang="ko-KR" altLang="en-US" dirty="0"/>
              <a:t>비용</a:t>
            </a:r>
            <a:r>
              <a:rPr lang="en-US" altLang="ko-KR" dirty="0"/>
              <a:t>, cost, loss)</a:t>
            </a:r>
            <a:r>
              <a:rPr lang="ko-KR" altLang="en-US" dirty="0"/>
              <a:t>의 측정 기준이 될 수 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743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경사 </a:t>
            </a:r>
            <a:r>
              <a:rPr lang="ko-KR" altLang="en-US" b="1" dirty="0" err="1"/>
              <a:t>하강법</a:t>
            </a:r>
            <a:r>
              <a:rPr lang="en-US" altLang="ko-KR" b="1" dirty="0"/>
              <a:t>&gt;</a:t>
            </a:r>
          </a:p>
          <a:p>
            <a:pPr algn="ctr"/>
            <a:r>
              <a:rPr lang="ko-KR" altLang="en-US" b="1" dirty="0"/>
              <a:t>비용 함수</a:t>
            </a:r>
            <a:r>
              <a:rPr lang="en-US" altLang="ko-KR" b="1" dirty="0"/>
              <a:t>(</a:t>
            </a:r>
            <a:r>
              <a:rPr lang="ko-KR" altLang="en-US" b="1" dirty="0"/>
              <a:t>손실 함수</a:t>
            </a:r>
            <a:r>
              <a:rPr lang="en-US" altLang="ko-KR" b="1" dirty="0"/>
              <a:t>)</a:t>
            </a:r>
            <a:r>
              <a:rPr lang="ko-KR" altLang="en-US" b="1" dirty="0"/>
              <a:t>를 정의하고</a:t>
            </a:r>
            <a:r>
              <a:rPr lang="en-US" altLang="ko-KR" b="1" dirty="0"/>
              <a:t>, </a:t>
            </a:r>
            <a:r>
              <a:rPr lang="ko-KR" altLang="en-US" b="1" dirty="0"/>
              <a:t>이 값이 최소화 되는 일정치를 찾는 방법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함수의 최소 값을 찾기 위해 현재 위치</a:t>
            </a:r>
            <a:r>
              <a:rPr lang="en-US" altLang="ko-KR" b="1" dirty="0"/>
              <a:t>(</a:t>
            </a:r>
            <a:r>
              <a:rPr lang="ko-KR" altLang="en-US" b="1" dirty="0"/>
              <a:t>임의의 위치</a:t>
            </a:r>
            <a:r>
              <a:rPr lang="en-US" altLang="ko-KR" b="1" dirty="0"/>
              <a:t>)</a:t>
            </a:r>
            <a:r>
              <a:rPr lang="ko-KR" altLang="en-US" b="1" dirty="0"/>
              <a:t>에서 시작하여</a:t>
            </a:r>
            <a:r>
              <a:rPr lang="en-US" altLang="ko-KR" b="1" dirty="0"/>
              <a:t>,    </a:t>
            </a:r>
            <a:r>
              <a:rPr lang="ko-KR" altLang="en-US" b="1" dirty="0"/>
              <a:t>기울기를 따라 조금씩 더 낮은 위치로 하강한다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경사하강법을</a:t>
            </a:r>
            <a:r>
              <a:rPr lang="ko-KR" altLang="en-US" dirty="0"/>
              <a:t> 간단히 요약하면 손실 함수</a:t>
            </a:r>
            <a:r>
              <a:rPr lang="en-US" altLang="ko-KR" dirty="0"/>
              <a:t>loss function </a:t>
            </a:r>
            <a:r>
              <a:rPr lang="ko-KR" altLang="en-US" dirty="0"/>
              <a:t>또는 비용 함수</a:t>
            </a:r>
            <a:r>
              <a:rPr lang="en-US" altLang="ko-KR" dirty="0"/>
              <a:t>cost function</a:t>
            </a:r>
            <a:r>
              <a:rPr lang="ko-KR" altLang="en-US" dirty="0"/>
              <a:t>라 불리는 목적 함수를 정의하고 이 함수의 값이 최소화되는 파라미터를 찾는 방법입니다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함수의 최소값을 찾기 위해 현재 위치</a:t>
            </a:r>
            <a:r>
              <a:rPr lang="en-US" altLang="ko-KR" dirty="0"/>
              <a:t>(</a:t>
            </a:r>
            <a:r>
              <a:rPr lang="ko-KR" altLang="en-US" dirty="0"/>
              <a:t>보통 임의의 위치</a:t>
            </a:r>
            <a:r>
              <a:rPr lang="en-US" altLang="ko-KR" dirty="0"/>
              <a:t>)</a:t>
            </a:r>
            <a:r>
              <a:rPr lang="ko-KR" altLang="en-US" dirty="0"/>
              <a:t>에서 시작해서 기울기를 따라 조금씩 더 낮은 위치로 내려갑니다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경사하강법을</a:t>
            </a:r>
            <a:r>
              <a:rPr lang="ko-KR" altLang="en-US" dirty="0"/>
              <a:t> 간단히 요약하면 손실 함수</a:t>
            </a:r>
            <a:r>
              <a:rPr lang="en-US" altLang="ko-KR" dirty="0"/>
              <a:t>loss function </a:t>
            </a:r>
            <a:r>
              <a:rPr lang="ko-KR" altLang="en-US" dirty="0"/>
              <a:t>또는 비용 함수</a:t>
            </a:r>
            <a:r>
              <a:rPr lang="en-US" altLang="ko-KR" dirty="0"/>
              <a:t>cost function</a:t>
            </a:r>
            <a:r>
              <a:rPr lang="ko-KR" altLang="en-US" dirty="0"/>
              <a:t>라 불리는 목적 함수를 정의하고 이 함수의 값이 최소화되는 파라미터를 찾는 방법입니다</a:t>
            </a:r>
            <a:r>
              <a:rPr lang="en-US" altLang="ko-KR" dirty="0"/>
              <a:t>. </a:t>
            </a:r>
            <a:r>
              <a:rPr lang="ko-KR" altLang="en-US" dirty="0"/>
              <a:t>함수의 최소값을 찾기 위해 현재 위치</a:t>
            </a:r>
            <a:r>
              <a:rPr lang="en-US" altLang="ko-KR" dirty="0"/>
              <a:t>(</a:t>
            </a:r>
            <a:r>
              <a:rPr lang="ko-KR" altLang="en-US" dirty="0"/>
              <a:t>보통 임의의 위치</a:t>
            </a:r>
            <a:r>
              <a:rPr lang="en-US" altLang="ko-KR" dirty="0"/>
              <a:t>)</a:t>
            </a:r>
            <a:r>
              <a:rPr lang="ko-KR" altLang="en-US" dirty="0"/>
              <a:t>에서 시작해서 기울기를 따라 조금씩 더 낮은 위치로 내려갑니다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</a:t>
            </a:r>
            <a:r>
              <a:rPr lang="ko-KR" altLang="en-US" dirty="0"/>
              <a:t>차원 함수 그래프에서 </a:t>
            </a:r>
            <a:r>
              <a:rPr lang="en-US" altLang="ko-KR" dirty="0"/>
              <a:t>\</a:t>
            </a:r>
            <a:r>
              <a:rPr lang="ko-KR" altLang="en-US" dirty="0"/>
              <a:t>는 기울기가 음수이므로 </a:t>
            </a:r>
            <a:r>
              <a:rPr lang="en-US" altLang="ko-KR" dirty="0"/>
              <a:t>+</a:t>
            </a:r>
            <a:r>
              <a:rPr lang="ko-KR" altLang="en-US" dirty="0"/>
              <a:t>방향으로 가야하고</a:t>
            </a:r>
            <a:r>
              <a:rPr lang="en-US" altLang="ko-KR" dirty="0"/>
              <a:t>, /</a:t>
            </a:r>
            <a:r>
              <a:rPr lang="ko-KR" altLang="en-US" dirty="0"/>
              <a:t>는 기울기가 양수이므로 </a:t>
            </a:r>
            <a:r>
              <a:rPr lang="en-US" altLang="ko-KR" dirty="0"/>
              <a:t>-</a:t>
            </a:r>
            <a:r>
              <a:rPr lang="ko-KR" altLang="en-US" dirty="0"/>
              <a:t>방향으로 가야한다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2</a:t>
            </a:r>
            <a:r>
              <a:rPr lang="ko-KR" altLang="en-US" dirty="0"/>
              <a:t>차원 함수의 최종 꼭지점</a:t>
            </a:r>
            <a:r>
              <a:rPr lang="en-US" altLang="ko-KR" dirty="0"/>
              <a:t>, </a:t>
            </a:r>
            <a:r>
              <a:rPr lang="ko-KR" altLang="en-US" dirty="0"/>
              <a:t>가장 아래점이 최저점 이므로</a:t>
            </a:r>
            <a:r>
              <a:rPr lang="en-US" altLang="ko-KR" dirty="0"/>
              <a:t>, </a:t>
            </a:r>
            <a:r>
              <a:rPr lang="ko-KR" altLang="en-US" dirty="0"/>
              <a:t>최저점이 </a:t>
            </a:r>
            <a:r>
              <a:rPr lang="ko-KR" altLang="en-US" dirty="0" err="1"/>
              <a:t>될때</a:t>
            </a:r>
            <a:r>
              <a:rPr lang="ko-KR" altLang="en-US" dirty="0"/>
              <a:t> 까지 하강이 진행된다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만일 훈련 비율 </a:t>
            </a:r>
            <a:r>
              <a:rPr lang="en-US" altLang="ko-KR" dirty="0"/>
              <a:t>a</a:t>
            </a:r>
            <a:r>
              <a:rPr lang="ko-KR" altLang="en-US" dirty="0"/>
              <a:t>값이 너무 크다면 미분 계수와의 곱이 커져 하강을 </a:t>
            </a:r>
            <a:r>
              <a:rPr lang="ko-KR" altLang="en-US" dirty="0" err="1"/>
              <a:t>많이하게</a:t>
            </a:r>
            <a:r>
              <a:rPr lang="ko-KR" altLang="en-US" dirty="0"/>
              <a:t> 되고</a:t>
            </a:r>
            <a:r>
              <a:rPr lang="en-US" altLang="ko-KR" dirty="0"/>
              <a:t>, a</a:t>
            </a:r>
            <a:r>
              <a:rPr lang="ko-KR" altLang="en-US" dirty="0"/>
              <a:t>값이 너무 작다면 미분 계수와의 곱이 작아져 하강을 조금만 하게 된다</a:t>
            </a:r>
            <a:r>
              <a:rPr lang="en-US" altLang="ko-KR" dirty="0"/>
              <a:t>. </a:t>
            </a:r>
          </a:p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14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모델을 평가했고 </a:t>
            </a:r>
            <a:r>
              <a:rPr lang="en-US" altLang="ko-KR" dirty="0"/>
              <a:t>92% </a:t>
            </a:r>
            <a:r>
              <a:rPr lang="ko-KR" altLang="en-US" dirty="0"/>
              <a:t>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230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NLTK</a:t>
            </a:r>
            <a:r>
              <a:rPr lang="ko-KR" altLang="en-US" b="1" baseline="0" dirty="0"/>
              <a:t>를 활용한 어절분리 </a:t>
            </a:r>
            <a:r>
              <a:rPr lang="ko-KR" altLang="en-US" b="1" baseline="0" dirty="0" err="1"/>
              <a:t>개체명인식</a:t>
            </a:r>
            <a:endParaRPr lang="en-US" altLang="ko-KR" b="1" baseline="0" dirty="0"/>
          </a:p>
          <a:p>
            <a:pPr algn="ctr"/>
            <a:r>
              <a:rPr lang="ko-KR" altLang="en-US" b="1" baseline="0" dirty="0"/>
              <a:t>문장에서 단어를 </a:t>
            </a:r>
            <a:r>
              <a:rPr lang="ko-KR" altLang="en-US" b="1" baseline="0" dirty="0" err="1"/>
              <a:t>토큰화시킨다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157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 err="1"/>
              <a:t>스태밍알고리즘</a:t>
            </a:r>
            <a:r>
              <a:rPr lang="ko-KR" altLang="en-US" b="1" dirty="0"/>
              <a:t> 어간추출 </a:t>
            </a:r>
            <a:r>
              <a:rPr lang="en-US" altLang="ko-KR" b="1" dirty="0"/>
              <a:t>: </a:t>
            </a:r>
            <a:r>
              <a:rPr lang="ko-KR" altLang="en-US" b="1" dirty="0"/>
              <a:t>단어의 </a:t>
            </a:r>
            <a:r>
              <a:rPr lang="ko-KR" altLang="en-US" b="1" dirty="0" err="1"/>
              <a:t>기본이되는</a:t>
            </a:r>
            <a:r>
              <a:rPr lang="ko-KR" altLang="en-US" b="1" dirty="0"/>
              <a:t> 단어를 추출</a:t>
            </a:r>
            <a:r>
              <a:rPr lang="en-US" altLang="ko-KR" b="1" dirty="0"/>
              <a:t>/</a:t>
            </a:r>
          </a:p>
          <a:p>
            <a:pPr algn="ctr"/>
            <a:r>
              <a:rPr lang="ko-KR" altLang="en-US" b="1" dirty="0" err="1"/>
              <a:t>레마티제이션</a:t>
            </a:r>
            <a:r>
              <a:rPr lang="ko-KR" altLang="en-US" b="1" dirty="0"/>
              <a:t> 단어의 원형추출 </a:t>
            </a:r>
            <a:r>
              <a:rPr lang="en-US" altLang="ko-KR" b="1" dirty="0"/>
              <a:t>: </a:t>
            </a:r>
            <a:r>
              <a:rPr lang="ko-KR" altLang="en-US" b="1" dirty="0"/>
              <a:t>단어의 원형 추출</a:t>
            </a:r>
            <a:r>
              <a:rPr lang="en-US" altLang="ko-KR" b="1" dirty="0"/>
              <a:t>/</a:t>
            </a:r>
          </a:p>
          <a:p>
            <a:pPr algn="ctr"/>
            <a:r>
              <a:rPr lang="ko-KR" altLang="en-US" b="1" dirty="0" err="1"/>
              <a:t>불용어</a:t>
            </a:r>
            <a:r>
              <a:rPr lang="ko-KR" altLang="en-US" b="1" dirty="0"/>
              <a:t> 제외 추출 </a:t>
            </a:r>
            <a:r>
              <a:rPr lang="en-US" altLang="ko-KR" b="1" dirty="0"/>
              <a:t>: </a:t>
            </a:r>
            <a:r>
              <a:rPr lang="ko-KR" altLang="en-US" b="1" dirty="0" err="1"/>
              <a:t>입력받은</a:t>
            </a:r>
            <a:r>
              <a:rPr lang="ko-KR" altLang="en-US" b="1" dirty="0"/>
              <a:t> 문장에서 </a:t>
            </a:r>
            <a:r>
              <a:rPr lang="ko-KR" altLang="en-US" b="1" dirty="0" err="1"/>
              <a:t>불용어</a:t>
            </a:r>
            <a:r>
              <a:rPr lang="ko-KR" altLang="en-US" b="1" dirty="0"/>
              <a:t> 제외하고 추출</a:t>
            </a:r>
            <a:r>
              <a:rPr lang="en-US" altLang="ko-KR" b="1" dirty="0"/>
              <a:t>/</a:t>
            </a:r>
          </a:p>
          <a:p>
            <a:pPr algn="ctr"/>
            <a:r>
              <a:rPr lang="ko-KR" altLang="en-US" b="1" dirty="0" err="1"/>
              <a:t>불용어</a:t>
            </a:r>
            <a:r>
              <a:rPr lang="ko-KR" altLang="en-US" b="1" dirty="0"/>
              <a:t> 추출 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불용어란 인터넷 검색 시 검색 용어로 사용하지 않는 단어</a:t>
            </a:r>
            <a:r>
              <a:rPr lang="en-US" altLang="ko-KR" b="1" dirty="0"/>
              <a:t>. </a:t>
            </a:r>
            <a:r>
              <a:rPr lang="ko-KR" altLang="en-US" b="1" dirty="0"/>
              <a:t>관사</a:t>
            </a:r>
            <a:r>
              <a:rPr lang="en-US" altLang="ko-KR" b="1" dirty="0"/>
              <a:t>, </a:t>
            </a:r>
            <a:r>
              <a:rPr lang="ko-KR" altLang="en-US" b="1" dirty="0"/>
              <a:t>전치사</a:t>
            </a:r>
            <a:r>
              <a:rPr lang="en-US" altLang="ko-KR" b="1" dirty="0"/>
              <a:t>, </a:t>
            </a:r>
            <a:r>
              <a:rPr lang="ko-KR" altLang="en-US" b="1" dirty="0"/>
              <a:t>조사</a:t>
            </a:r>
            <a:r>
              <a:rPr lang="en-US" altLang="ko-KR" b="1" dirty="0"/>
              <a:t>, </a:t>
            </a:r>
            <a:r>
              <a:rPr lang="ko-KR" altLang="en-US" b="1" dirty="0"/>
              <a:t>접속사 등 검색 색인 단어로 의미가 없는 단어이다</a:t>
            </a:r>
            <a:r>
              <a:rPr lang="en-US" altLang="ko-KR" b="1" dirty="0"/>
              <a:t>. </a:t>
            </a: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다만 각 검색 엔진마다 동일하지 않기 때문에 다를 수도 있다</a:t>
            </a:r>
            <a:r>
              <a:rPr lang="en-US" altLang="ko-KR" b="1" dirty="0"/>
              <a:t>. </a:t>
            </a:r>
          </a:p>
          <a:p>
            <a:pPr algn="ctr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08F7-F803-439F-8D3F-CB672E48937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208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NLTK</a:t>
            </a:r>
            <a:r>
              <a:rPr lang="ko-KR" altLang="en-US" b="1" dirty="0"/>
              <a:t>를 이용해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홈페이지의 단어 빈도수를 </a:t>
            </a:r>
            <a:r>
              <a:rPr lang="en-US" altLang="ko-KR" b="1" dirty="0"/>
              <a:t>/ </a:t>
            </a:r>
            <a:r>
              <a:rPr lang="ko-KR" altLang="en-US" b="1" dirty="0"/>
              <a:t>그래프로 표현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174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KONLPY</a:t>
            </a:r>
            <a:r>
              <a:rPr lang="en-US" altLang="ko-KR" b="1" baseline="0" dirty="0"/>
              <a:t> </a:t>
            </a:r>
            <a:r>
              <a:rPr lang="ko-KR" altLang="en-US" b="1" baseline="0" dirty="0"/>
              <a:t>한국어분석 </a:t>
            </a:r>
            <a:r>
              <a:rPr lang="en-US" altLang="ko-KR" b="1" baseline="0" dirty="0"/>
              <a:t>/</a:t>
            </a:r>
          </a:p>
          <a:p>
            <a:pPr algn="ctr"/>
            <a:r>
              <a:rPr lang="ko-KR" altLang="en-US" b="1" baseline="0" dirty="0"/>
              <a:t>품사</a:t>
            </a:r>
            <a:r>
              <a:rPr lang="en-US" altLang="ko-KR" b="1" baseline="0" dirty="0"/>
              <a:t>,</a:t>
            </a:r>
            <a:r>
              <a:rPr lang="ko-KR" altLang="en-US" b="1" baseline="0" dirty="0"/>
              <a:t>단어</a:t>
            </a:r>
            <a:r>
              <a:rPr lang="en-US" altLang="ko-KR" b="1" baseline="0" dirty="0"/>
              <a:t>,</a:t>
            </a:r>
            <a:r>
              <a:rPr lang="ko-KR" altLang="en-US" b="1" baseline="0" dirty="0"/>
              <a:t>문장</a:t>
            </a:r>
            <a:r>
              <a:rPr lang="en-US" altLang="ko-KR" b="1" baseline="0" dirty="0"/>
              <a:t>,</a:t>
            </a:r>
            <a:r>
              <a:rPr lang="ko-KR" altLang="en-US" b="1" baseline="0" dirty="0"/>
              <a:t>형태소분리 실습</a:t>
            </a:r>
            <a:endParaRPr lang="en-US" altLang="ko-KR" b="1" baseline="0" dirty="0"/>
          </a:p>
          <a:p>
            <a:pPr algn="ctr"/>
            <a:r>
              <a:rPr lang="en-US" altLang="ko-KR" b="1" baseline="0" dirty="0" err="1"/>
              <a:t>Konlpy</a:t>
            </a:r>
            <a:r>
              <a:rPr lang="ko-KR" altLang="en-US" b="1" baseline="0" dirty="0"/>
              <a:t>에는 여러 분석도구가 있는데 </a:t>
            </a:r>
            <a:r>
              <a:rPr lang="en-US" altLang="ko-KR" b="1" baseline="0" dirty="0" err="1"/>
              <a:t>kkma</a:t>
            </a:r>
            <a:r>
              <a:rPr lang="en-US" altLang="ko-KR" b="1" baseline="0" dirty="0"/>
              <a:t> </a:t>
            </a:r>
            <a:r>
              <a:rPr lang="ko-KR" altLang="en-US" b="1" baseline="0" dirty="0" err="1"/>
              <a:t>한나눔</a:t>
            </a:r>
            <a:r>
              <a:rPr lang="ko-KR" altLang="en-US" b="1" baseline="0" dirty="0"/>
              <a:t> </a:t>
            </a:r>
            <a:r>
              <a:rPr lang="en-US" altLang="ko-KR" b="1" baseline="0" dirty="0" err="1"/>
              <a:t>okt</a:t>
            </a:r>
            <a:r>
              <a:rPr lang="ko-KR" altLang="en-US" b="1" baseline="0" dirty="0"/>
              <a:t>등이 있다</a:t>
            </a:r>
            <a:r>
              <a:rPr lang="en-US" altLang="ko-KR" b="1" baseline="0" dirty="0"/>
              <a:t>. </a:t>
            </a:r>
            <a:r>
              <a:rPr lang="ko-KR" altLang="en-US" b="1" baseline="0" dirty="0"/>
              <a:t>이들의 차이는 실행시간</a:t>
            </a:r>
            <a:r>
              <a:rPr lang="en-US" altLang="ko-KR" b="1" baseline="0" dirty="0"/>
              <a:t>,</a:t>
            </a:r>
            <a:r>
              <a:rPr lang="ko-KR" altLang="en-US" b="1" baseline="0" dirty="0"/>
              <a:t>로딩시간이 다르며 </a:t>
            </a:r>
            <a:r>
              <a:rPr lang="en-US" altLang="ko-KR" b="1" baseline="0" dirty="0" err="1"/>
              <a:t>kkma</a:t>
            </a:r>
            <a:r>
              <a:rPr lang="ko-KR" altLang="en-US" b="1" baseline="0" dirty="0"/>
              <a:t>가 표준으로 사용된다</a:t>
            </a:r>
            <a:r>
              <a:rPr lang="en-US" altLang="ko-KR" b="1" baseline="0" dirty="0"/>
              <a:t>.</a:t>
            </a:r>
          </a:p>
          <a:p>
            <a:pPr algn="ctr"/>
            <a:r>
              <a:rPr lang="en-US" altLang="ko-KR" b="1" baseline="0" dirty="0"/>
              <a:t>11</a:t>
            </a:r>
            <a:r>
              <a:rPr lang="ko-KR" altLang="en-US" b="1" baseline="0" dirty="0"/>
              <a:t>어절분리</a:t>
            </a:r>
            <a:endParaRPr lang="en-US" altLang="ko-KR" b="1" baseline="0" dirty="0"/>
          </a:p>
          <a:p>
            <a:pPr algn="ctr"/>
            <a:r>
              <a:rPr lang="en-US" altLang="ko-KR" b="1" baseline="0" dirty="0"/>
              <a:t>8</a:t>
            </a:r>
            <a:r>
              <a:rPr lang="ko-KR" altLang="en-US" b="1" baseline="0" dirty="0"/>
              <a:t>명사추출</a:t>
            </a:r>
            <a:endParaRPr lang="en-US" altLang="ko-KR" b="1" baseline="0" dirty="0"/>
          </a:p>
          <a:p>
            <a:pPr algn="ctr"/>
            <a:r>
              <a:rPr lang="en-US" altLang="ko-KR" b="1" baseline="0" dirty="0"/>
              <a:t>10</a:t>
            </a:r>
            <a:r>
              <a:rPr lang="ko-KR" altLang="en-US" b="1" baseline="0" dirty="0"/>
              <a:t>품사구분</a:t>
            </a:r>
            <a:endParaRPr lang="en-US" altLang="ko-KR" b="1" baseline="0" dirty="0"/>
          </a:p>
          <a:p>
            <a:pPr algn="ctr"/>
            <a:r>
              <a:rPr lang="en-US" altLang="ko-KR" b="1" baseline="0" dirty="0"/>
              <a:t>17</a:t>
            </a:r>
            <a:r>
              <a:rPr lang="ko-KR" altLang="en-US" b="1" baseline="0" dirty="0"/>
              <a:t>은 </a:t>
            </a:r>
            <a:r>
              <a:rPr lang="ko-KR" altLang="en-US" b="1" baseline="0" dirty="0" err="1"/>
              <a:t>한나눔으로</a:t>
            </a:r>
            <a:r>
              <a:rPr lang="ko-KR" altLang="en-US" b="1" baseline="0" dirty="0"/>
              <a:t> 실습</a:t>
            </a:r>
            <a:endParaRPr lang="en-US" altLang="ko-KR" b="1" baseline="0" dirty="0"/>
          </a:p>
          <a:p>
            <a:pPr algn="ctr"/>
            <a:r>
              <a:rPr lang="en-US" altLang="ko-KR" b="1" baseline="0" dirty="0"/>
              <a:t>20</a:t>
            </a:r>
            <a:r>
              <a:rPr lang="ko-KR" altLang="en-US" b="1" baseline="0" dirty="0"/>
              <a:t>은 </a:t>
            </a:r>
            <a:r>
              <a:rPr lang="en-US" altLang="ko-KR" b="1" baseline="0" dirty="0" err="1"/>
              <a:t>Okt</a:t>
            </a:r>
            <a:r>
              <a:rPr lang="ko-KR" altLang="en-US" b="1" baseline="0" dirty="0"/>
              <a:t>로 실습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71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암은 그 크기와 전이 여부에 따라서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등으로 나뉩니다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암의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생존률은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11%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가량으로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희박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암은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암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생존률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94%)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으로부터 비롯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암은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생존률이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94%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이므로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암을 초기에 발견한다면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생존률이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극대화 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암은 초기에 정확한 진단을 통해 발견하는 것이 중요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암의 조기진단과 예방이 중요하다는 뜻입니다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현재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액체생검을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통한 </a:t>
            </a:r>
            <a:r>
              <a:rPr lang="en-US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ctDNA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검사의 초기 암 진단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감도는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가량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이 초기 암 진단 민감도를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끌어 올려야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암을 조기에 진단하고 예방이 가능합니다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http://www.medigatenews.com/news/870965395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r>
              <a:rPr lang="ko-KR" altLang="en-US" dirty="0"/>
              <a:t>그림 출처 </a:t>
            </a:r>
            <a:r>
              <a:rPr lang="en-US" altLang="ko-KR" dirty="0"/>
              <a:t>: http://www.sinelab.com/resources/illustration/NewsWeek_Cancer.html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180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이것도 형태소 분석</a:t>
            </a:r>
            <a:endParaRPr lang="en-US" altLang="ko-KR" b="1" dirty="0"/>
          </a:p>
          <a:p>
            <a:pPr algn="ctr"/>
            <a:r>
              <a:rPr lang="en-US" altLang="ko-KR" b="1" dirty="0" err="1"/>
              <a:t>Okt</a:t>
            </a:r>
            <a:r>
              <a:rPr lang="ko-KR" altLang="en-US" b="1" dirty="0"/>
              <a:t>와 </a:t>
            </a:r>
            <a:r>
              <a:rPr lang="en-US" altLang="ko-KR" b="1" dirty="0" err="1"/>
              <a:t>kkma</a:t>
            </a:r>
            <a:r>
              <a:rPr lang="ko-KR" altLang="en-US" b="1" dirty="0"/>
              <a:t>로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113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KONLPY</a:t>
            </a:r>
            <a:r>
              <a:rPr lang="ko-KR" altLang="en-US" b="1" dirty="0"/>
              <a:t>를 이용해 가톨릭대학교 홈페이지에 있는 단어와 형태소의 빈도수를 확인한 실습</a:t>
            </a:r>
            <a:r>
              <a:rPr lang="en-US" altLang="ko-KR" b="1" dirty="0"/>
              <a:t>/</a:t>
            </a:r>
          </a:p>
          <a:p>
            <a:pPr algn="ctr"/>
            <a:r>
              <a:rPr lang="ko-KR" altLang="en-US" b="1" dirty="0"/>
              <a:t>여기는 </a:t>
            </a:r>
            <a:r>
              <a:rPr lang="ko-KR" altLang="en-US" b="1" dirty="0" err="1"/>
              <a:t>단어빈도수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en-US" altLang="ko-KR" b="1" dirty="0" err="1"/>
              <a:t>Kkma</a:t>
            </a:r>
            <a:r>
              <a:rPr lang="ko-KR" altLang="en-US" b="1" dirty="0"/>
              <a:t>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67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여기는 형태소 빈도수</a:t>
            </a:r>
            <a:r>
              <a:rPr lang="en-US" altLang="ko-KR" b="1" dirty="0"/>
              <a:t>/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5139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http://www.kosen21.org/info/gtbReport/gtbReportDetail.do?articleSeq=GTB_0000000000096190&amp;st=rest&amp;rc=naverBlog&amp;rt=gtbReport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기반의 식물 인식 기술 동향 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기술동향자료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algn="ctr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2018/08/08 l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조회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</a:p>
          <a:p>
            <a:pPr algn="ctr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유럽 미주 등의 경우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EOL(The International Initiative Encyclopedia of Life), </a:t>
            </a:r>
            <a:r>
              <a:rPr lang="en-US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Pl@net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다양한 비영리 기관에서 사용자의 자발적 참여를 통해 식물 데이터를 수집하고 배포하여 식물 인식 분야의 기술 진보를 위한 단단한 토양을 제공하고 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주목할 점은 데이터를 수집할 때 데이터를 기반으로 개발한 기술을 적극 활용하여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차적으로 기계가 분류한 식물을 사람이 선택하는 방식으로 데이터 수집의 효율성을 높이고 있는데 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아시아나 국내의 경우 안타깝게도 식물에 대한 대량의 이미지를 수집하고 배포하는 전문적인 단체나 기관은 찾아보기 어렵다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식물의 경우 대륙에 따라 서식하는 종의 분포가 다른 점을 고려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국내에 서식하는 식물에 대한 데이터를 체계적으로 수집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분류하고 배포하는 작업이 필요할 것으로 보인다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식물 인식 기술이 교육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연구에 매우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긍적적이고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지대한 영향을 줄 수 있음을 고려해 보았을 때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대한 연구도 시급한 상황이다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한국전자통신연구원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ko-KR" altLang="en-US" dirty="0" err="1"/>
              <a:t>과기부사업유형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과학관수집</a:t>
            </a:r>
            <a:r>
              <a:rPr lang="ko-KR" altLang="en-US" dirty="0" err="1"/>
              <a:t>문서번호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스마트폰의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보급과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이미지 인식 기술의 발전은 카메라를 통해 다양한 객체를 손쉽게 인식하고 정보를 획득할 수 있는 토대를 마련하였다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식물 인식 분야는 이러한 기술의 진보를 적용할 수 있는 좋은 활용 사례로서 다양한 기술 연구가 진행되고 있고 이를 기반으로 한 서비스도 모바일 기기를 통해 손쉽게 접할 수 있는 환경이 되었다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3536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시각 인식</a:t>
            </a:r>
            <a:r>
              <a:rPr lang="en-US" altLang="ko-KR" dirty="0"/>
              <a:t>( </a:t>
            </a:r>
            <a:r>
              <a:rPr lang="ko-KR" altLang="en-US" dirty="0"/>
              <a:t>물체 인식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 )</a:t>
            </a:r>
          </a:p>
          <a:p>
            <a:pPr algn="ctr"/>
            <a:r>
              <a:rPr lang="ko-KR" altLang="en-US" dirty="0"/>
              <a:t>텍스트 마이닝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363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MNIST -&gt; MNIST </a:t>
            </a:r>
            <a:r>
              <a:rPr lang="ko-KR" altLang="en-US" dirty="0" err="1"/>
              <a:t>텐서보드</a:t>
            </a:r>
            <a:r>
              <a:rPr lang="ko-KR" altLang="en-US" dirty="0"/>
              <a:t> </a:t>
            </a:r>
            <a:r>
              <a:rPr lang="en-US" altLang="ko-KR" dirty="0"/>
              <a:t>-&gt; MNIST CNN -&gt; CIFAR-10</a:t>
            </a:r>
          </a:p>
          <a:p>
            <a:endParaRPr lang="en-US" altLang="ko-KR" dirty="0"/>
          </a:p>
          <a:p>
            <a:r>
              <a:rPr lang="ko-KR" altLang="en-US" dirty="0"/>
              <a:t>이미지 인식 </a:t>
            </a:r>
            <a:r>
              <a:rPr lang="en-US" altLang="ko-KR" dirty="0"/>
              <a:t>: </a:t>
            </a:r>
            <a:r>
              <a:rPr lang="ko-KR" altLang="en-US" dirty="0"/>
              <a:t>구글 </a:t>
            </a:r>
            <a:r>
              <a:rPr lang="en-US" altLang="ko-KR" dirty="0"/>
              <a:t>Inception v3 , </a:t>
            </a:r>
            <a:r>
              <a:rPr lang="ko-KR" altLang="en-US" dirty="0"/>
              <a:t>사물 인식</a:t>
            </a:r>
            <a:r>
              <a:rPr lang="en-US" altLang="ko-KR" dirty="0"/>
              <a:t>(TENSORFLOW OBJECT DETECTION API)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71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5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암의 발병 원인입니다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세포는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본래 정상적인 세포의 유전자나 암 억제 유전자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돌연변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 인해 발생합니다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돌연변이라고 모두 암 세포가 되는게 아니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지만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이들의 돌연변이로 인해 암 세포가 발생할 수 있습니다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정상 세포는 돌연변이가 발생해 세포가 손상이 될 때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세포가 자살을 하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지만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세포는 자살하지 않고 증식을 반복하여 종양을 형성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 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https://prezi.com/ntshtoiiq8p3/presentation/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https://ko.wikipedia.org/wiki/%EC%95%94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r>
              <a:rPr lang="ko-KR" altLang="en-US" dirty="0"/>
              <a:t>그림 출처 </a:t>
            </a:r>
            <a:r>
              <a:rPr lang="en-US" altLang="ko-KR" dirty="0"/>
              <a:t>: </a:t>
            </a:r>
            <a:r>
              <a:rPr lang="ko-KR" altLang="en-US" dirty="0"/>
              <a:t>한국 유방암 사이버 센터</a:t>
            </a:r>
            <a:endParaRPr lang="en-US" altLang="ko-KR" dirty="0"/>
          </a:p>
          <a:p>
            <a:r>
              <a:rPr lang="en-US" altLang="ko-KR" dirty="0"/>
              <a:t>http://www.kbccc.org/Controls/Main.aspx?d=02&amp;g=HTML&amp;c=0201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709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뿐만 아니라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암세포의 형질은 각양각색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종류의 암에서도 각기 다른 형질의 암세포로 나뉩니다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그림을 살펴보겠습니다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위와 같이 같은 유방암 속의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양극성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유방 상피 줄기 세포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(bipotential mammary epithelial stem cell)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암 세포로 변화하는 것을 볼 수 있습니다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때문에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보편적인 항암제로는 모든 환자들에게 동일한 효과를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낼 수 없는 것입니다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http://www.medigatenews.com/news/870965395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39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보편적인 항암제는 세포독성 항암제로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빠르게 성장하는 세포를 모두 공격합니다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세포가 그러하고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외에도 정상 세포 중 머리카락과 위장관 세포 등이 그러합니다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항암 치료를 하면 머리카락이 빠지고 극심한 통증에 시달리는 것 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이러한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항암제의 효과는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가량으로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10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중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정도에게만 효력이 나타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70%, 10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명중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명은 치료 효과도 없는 항암제로 고통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http://www.medigatenews.com/news/870965395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38E5-3391-47CB-B6DA-811E15A55E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4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8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65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811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74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11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71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63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14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74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D6EB5-989D-4734-9651-6733B6105EA6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5A27D4-8156-4C86-B11D-A04E99DA498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1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ru.kisspng.com/png-oncology-cancer-medicine-computer-icons-cancer-sym-551363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4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9.wdp"/><Relationship Id="rId5" Type="http://schemas.openxmlformats.org/officeDocument/2006/relationships/image" Target="../media/image26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microsoft.com/office/2007/relationships/hdphoto" Target="../media/hdphoto16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3.wdp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9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18.wdp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39.png"/><Relationship Id="rId4" Type="http://schemas.microsoft.com/office/2007/relationships/hdphoto" Target="../media/hdphoto20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5" name="Rectangle 184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49B454-1BAA-462D-BACB-5EE27768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ko-KR" altLang="en-US" sz="3600"/>
              <a:t>최명근 </a:t>
            </a:r>
            <a:r>
              <a:rPr lang="en-US" altLang="ko-KR" sz="3600"/>
              <a:t>&amp;  </a:t>
            </a:r>
            <a:r>
              <a:rPr lang="ko-KR" altLang="en-US" sz="3600"/>
              <a:t>민경준 발표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30DF5ACC-4BAE-4A6E-B9BB-D05A98288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64" y="1474969"/>
            <a:ext cx="3553971" cy="3553971"/>
          </a:xfrm>
          <a:prstGeom prst="rect">
            <a:avLst/>
          </a:prstGeom>
        </p:spPr>
      </p:pic>
      <p:pic>
        <p:nvPicPr>
          <p:cNvPr id="90" name="내용 개체 틀 4">
            <a:extLst>
              <a:ext uri="{FF2B5EF4-FFF2-40B4-BE49-F238E27FC236}">
                <a16:creationId xmlns:a16="http://schemas.microsoft.com/office/drawing/2014/main" id="{D7E42811-9223-462D-8F64-1AB2477B9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96" b="92285" l="96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08" y="1474969"/>
            <a:ext cx="4417292" cy="3528106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54BC51F-910D-47B1-A109-F468784F9AAF}"/>
              </a:ext>
            </a:extLst>
          </p:cNvPr>
          <p:cNvSpPr txBox="1"/>
          <p:nvPr/>
        </p:nvSpPr>
        <p:spPr>
          <a:xfrm>
            <a:off x="8004132" y="5418271"/>
            <a:ext cx="4187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최명근</a:t>
            </a:r>
            <a:r>
              <a:rPr lang="en-US" altLang="ko-KR" dirty="0"/>
              <a:t>, </a:t>
            </a:r>
            <a:r>
              <a:rPr lang="ko-KR" altLang="en-US" dirty="0"/>
              <a:t>민경준</a:t>
            </a:r>
            <a:endParaRPr lang="en-US" altLang="ko-KR" dirty="0"/>
          </a:p>
          <a:p>
            <a:r>
              <a:rPr lang="en-US" altLang="ko-KR" dirty="0"/>
              <a:t>E-mail : teddyballll@naver.com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49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1C2E193-2640-4EF1-A777-3182535DD83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270" l="3000" r="97667">
                        <a14:foregroundMark x1="47667" y1="8304" x2="47667" y2="8304"/>
                        <a14:foregroundMark x1="47667" y1="2768" x2="47667" y2="2768"/>
                        <a14:foregroundMark x1="30333" y1="5190" x2="30333" y2="5190"/>
                        <a14:foregroundMark x1="22667" y1="10035" x2="22667" y2="10035"/>
                        <a14:foregroundMark x1="20333" y1="10035" x2="20333" y2="10035"/>
                        <a14:foregroundMark x1="24667" y1="8304" x2="24667" y2="8304"/>
                        <a14:foregroundMark x1="20333" y1="7958" x2="20333" y2="7958"/>
                        <a14:foregroundMark x1="18667" y1="8651" x2="18667" y2="8651"/>
                        <a14:foregroundMark x1="7333" y1="46713" x2="7333" y2="46713"/>
                        <a14:foregroundMark x1="3000" y1="47405" x2="3000" y2="47405"/>
                        <a14:foregroundMark x1="17333" y1="16955" x2="17333" y2="16955"/>
                        <a14:foregroundMark x1="13667" y1="14533" x2="13667" y2="14533"/>
                        <a14:foregroundMark x1="11333" y1="17647" x2="11333" y2="17647"/>
                        <a14:foregroundMark x1="6333" y1="21799" x2="6333" y2="21799"/>
                        <a14:foregroundMark x1="9000" y1="23875" x2="9000" y2="23875"/>
                        <a14:foregroundMark x1="11000" y1="26644" x2="11000" y2="26644"/>
                        <a14:foregroundMark x1="90000" y1="26298" x2="90000" y2="26298"/>
                        <a14:foregroundMark x1="95667" y1="31142" x2="95667" y2="31142"/>
                        <a14:foregroundMark x1="91667" y1="87197" x2="91667" y2="87197"/>
                        <a14:foregroundMark x1="88667" y1="91696" x2="88667" y2="91696"/>
                        <a14:foregroundMark x1="97667" y1="92734" x2="97667" y2="92734"/>
                        <a14:foregroundMark x1="47333" y1="94810" x2="47333" y2="94810"/>
                        <a14:foregroundMark x1="12333" y1="95502" x2="12333" y2="95502"/>
                        <a14:foregroundMark x1="43333" y1="97232" x2="43333" y2="97232"/>
                        <a14:foregroundMark x1="61667" y1="95848" x2="61667" y2="95848"/>
                        <a14:foregroundMark x1="27333" y1="98962" x2="44333" y2="98270"/>
                        <a14:foregroundMark x1="44333" y1="98270" x2="44333" y2="98270"/>
                        <a14:foregroundMark x1="50667" y1="96194" x2="59667" y2="95156"/>
                        <a14:foregroundMark x1="59667" y1="95156" x2="67333" y2="96886"/>
                        <a14:foregroundMark x1="72965" y1="96730" x2="92333" y2="96194"/>
                        <a14:foregroundMark x1="67333" y1="96886" x2="71982" y2="96757"/>
                        <a14:foregroundMark x1="92333" y1="96194" x2="95000" y2="94810"/>
                        <a14:foregroundMark x1="32667" y1="7958" x2="32667" y2="7958"/>
                        <a14:foregroundMark x1="32667" y1="5536" x2="32667" y2="5536"/>
                        <a14:foregroundMark x1="29333" y1="6574" x2="29333" y2="6574"/>
                        <a14:foregroundMark x1="8000" y1="22837" x2="8000" y2="22837"/>
                        <a14:foregroundMark x1="6333" y1="25606" x2="6333" y2="25606"/>
                        <a14:foregroundMark x1="8667" y1="23875" x2="8667" y2="23875"/>
                        <a14:backgroundMark x1="22667" y1="8304" x2="22667" y2="8304"/>
                        <a14:backgroundMark x1="22333" y1="10727" x2="22333" y2="10727"/>
                        <a14:backgroundMark x1="22667" y1="10035" x2="22667" y2="10035"/>
                        <a14:backgroundMark x1="20333" y1="7266" x2="20333" y2="7266"/>
                        <a14:backgroundMark x1="20000" y1="8304" x2="20000" y2="8304"/>
                        <a14:backgroundMark x1="9667" y1="91349" x2="11000" y2="94810"/>
                        <a14:backgroundMark x1="11667" y1="95502" x2="11667" y2="95502"/>
                        <a14:backgroundMark x1="29333" y1="5882" x2="29333" y2="5882"/>
                        <a14:backgroundMark x1="9000" y1="22491" x2="9000" y2="22491"/>
                        <a14:backgroundMark x1="8667" y1="22837" x2="8667" y2="22837"/>
                        <a14:backgroundMark x1="76000" y1="98270" x2="76000" y2="98270"/>
                        <a14:backgroundMark x1="74333" y1="98962" x2="73333" y2="98962"/>
                        <a14:backgroundMark x1="67333" y1="98270" x2="67333" y2="98270"/>
                        <a14:backgroundMark x1="44000" y1="99308" x2="44000" y2="99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7" y="0"/>
            <a:ext cx="6257925" cy="602773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CA38B-C93A-41BC-B8EF-BFD1AB99C38E}"/>
              </a:ext>
            </a:extLst>
          </p:cNvPr>
          <p:cNvSpPr txBox="1"/>
          <p:nvPr/>
        </p:nvSpPr>
        <p:spPr>
          <a:xfrm>
            <a:off x="573030" y="6315673"/>
            <a:ext cx="112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그림 </a:t>
            </a:r>
            <a:r>
              <a:rPr lang="en-US" altLang="ko-KR"/>
              <a:t>: </a:t>
            </a:r>
            <a:r>
              <a:rPr lang="ko-KR" altLang="en-US"/>
              <a:t>국민일보 헬스파일</a:t>
            </a:r>
            <a:r>
              <a:rPr lang="en-US" altLang="ko-KR"/>
              <a:t>: http://news.kmib.co.kr/article/view.asp?arcid=0922831978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3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CE770B-B078-4C9C-B75E-F808FF2EE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6" b="2676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B6554E-EB3E-40D0-8FE6-43199A0DE784}"/>
              </a:ext>
            </a:extLst>
          </p:cNvPr>
          <p:cNvSpPr txBox="1"/>
          <p:nvPr/>
        </p:nvSpPr>
        <p:spPr>
          <a:xfrm>
            <a:off x="6867459" y="422111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3800" b="1" dirty="0"/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169471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7A99C7-78C4-43BD-8E16-02E8E1049DA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0" y="1031478"/>
            <a:ext cx="4746625" cy="4730750"/>
          </a:xfrm>
        </p:spPr>
      </p:pic>
      <p:sp>
        <p:nvSpPr>
          <p:cNvPr id="8" name="십자형 7">
            <a:extLst>
              <a:ext uri="{FF2B5EF4-FFF2-40B4-BE49-F238E27FC236}">
                <a16:creationId xmlns:a16="http://schemas.microsoft.com/office/drawing/2014/main" id="{C70C42F0-AB04-436A-AF97-22EB802EFAE7}"/>
              </a:ext>
            </a:extLst>
          </p:cNvPr>
          <p:cNvSpPr/>
          <p:nvPr/>
        </p:nvSpPr>
        <p:spPr>
          <a:xfrm>
            <a:off x="5464031" y="2496772"/>
            <a:ext cx="1433384" cy="1470454"/>
          </a:xfrm>
          <a:prstGeom prst="plus">
            <a:avLst>
              <a:gd name="adj" fmla="val 37931"/>
            </a:avLst>
          </a:prstGeom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0AD6D-4A7F-42EB-A708-C281079F22F8}"/>
              </a:ext>
            </a:extLst>
          </p:cNvPr>
          <p:cNvSpPr txBox="1"/>
          <p:nvPr/>
        </p:nvSpPr>
        <p:spPr>
          <a:xfrm>
            <a:off x="511246" y="6141308"/>
            <a:ext cx="1127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https://ru.kisspng.com/png-oncology-cancer-medicine-computer-icons-cancer-sym-551363/</a:t>
            </a:r>
            <a:endParaRPr lang="en-US" altLang="ko-KR" dirty="0"/>
          </a:p>
          <a:p>
            <a:r>
              <a:rPr lang="en-US" altLang="ko-KR" dirty="0"/>
              <a:t>https://icons8.com/icon/6914/intelligence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4CC56E-F3C9-46BF-8269-836DEFF7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42" y="1031478"/>
            <a:ext cx="4625225" cy="46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94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800BDB-9652-42F7-AE24-A55DD435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76" y="-1"/>
            <a:ext cx="10058401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0E4784F-7069-49C5-B040-DFF528C3A60A}"/>
              </a:ext>
            </a:extLst>
          </p:cNvPr>
          <p:cNvSpPr/>
          <p:nvPr/>
        </p:nvSpPr>
        <p:spPr>
          <a:xfrm>
            <a:off x="9653451" y="3180806"/>
            <a:ext cx="1397726" cy="496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67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내용 개체 틀 5">
            <a:extLst>
              <a:ext uri="{FF2B5EF4-FFF2-40B4-BE49-F238E27FC236}">
                <a16:creationId xmlns:a16="http://schemas.microsoft.com/office/drawing/2014/main" id="{262D9499-D488-45F3-94E0-F46FA4961A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r="56953"/>
          <a:stretch/>
        </p:blipFill>
        <p:spPr>
          <a:xfrm>
            <a:off x="0" y="526165"/>
            <a:ext cx="2644775" cy="5570537"/>
          </a:xfrm>
          <a:prstGeom prst="rect">
            <a:avLst/>
          </a:prstGeom>
        </p:spPr>
      </p:pic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479C8AFD-598D-4E3F-B6DA-BAAC4F96C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6" r="2729" b="4048"/>
          <a:stretch/>
        </p:blipFill>
        <p:spPr>
          <a:xfrm>
            <a:off x="6777002" y="0"/>
            <a:ext cx="5414998" cy="683840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29AD1A-13C3-4715-A34B-CB83B60FD9CA}"/>
              </a:ext>
            </a:extLst>
          </p:cNvPr>
          <p:cNvCxnSpPr>
            <a:cxnSpLocks/>
          </p:cNvCxnSpPr>
          <p:nvPr/>
        </p:nvCxnSpPr>
        <p:spPr>
          <a:xfrm flipV="1">
            <a:off x="3431962" y="1541417"/>
            <a:ext cx="3018004" cy="287383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B604AA8-63E2-4542-95C5-EA7D5A9A3BD6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431962" y="3311955"/>
            <a:ext cx="3067051" cy="9797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B81A0E-8E3A-44C0-960F-FAB61CC6427F}"/>
              </a:ext>
            </a:extLst>
          </p:cNvPr>
          <p:cNvCxnSpPr>
            <a:cxnSpLocks/>
          </p:cNvCxnSpPr>
          <p:nvPr/>
        </p:nvCxnSpPr>
        <p:spPr>
          <a:xfrm>
            <a:off x="3515609" y="5019403"/>
            <a:ext cx="2983404" cy="48006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40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E7167A-238D-484B-9259-F28534BAE363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0"/>
            <a:ext cx="769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9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426B6E5-A378-42DB-A285-A60EDF4F3680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51075" y="0"/>
            <a:ext cx="7689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3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6942E1-8AD9-4B26-893C-06FD1D72F7F3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25662" y="0"/>
            <a:ext cx="7940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0C0A1DB4-FA42-4C9C-A196-E15289B53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85D2010-07EB-4A32-B3CA-8E4E0644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6000" dirty="0"/>
              <a:t>신약 재창출</a:t>
            </a:r>
            <a:endParaRPr lang="en-US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496F2-9BDC-486C-AC94-71DE763D8B7A}"/>
              </a:ext>
            </a:extLst>
          </p:cNvPr>
          <p:cNvSpPr txBox="1"/>
          <p:nvPr/>
        </p:nvSpPr>
        <p:spPr>
          <a:xfrm>
            <a:off x="104503" y="5859825"/>
            <a:ext cx="5014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메디컬 </a:t>
            </a:r>
            <a:r>
              <a:rPr lang="ko-KR" altLang="en-US" dirty="0" err="1"/>
              <a:t>옵저버</a:t>
            </a:r>
            <a:r>
              <a:rPr lang="en-US" altLang="ko-KR" dirty="0"/>
              <a:t> http://www.monews.co.kr/news/articleView.html?idxno=103651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978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5A915BD-3891-4589-9E6D-BC451DB31FA1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25583" y="0"/>
            <a:ext cx="9940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7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68191849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0" y="128016"/>
            <a:ext cx="12192000" cy="14586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900" dirty="0"/>
          </a:p>
          <a:p>
            <a:pPr algn="ctr"/>
            <a:r>
              <a:rPr lang="en-US" altLang="ko-KR" sz="4000" dirty="0"/>
              <a:t>7</a:t>
            </a:r>
            <a:r>
              <a:rPr lang="ko-KR" altLang="en-US" sz="4000" dirty="0"/>
              <a:t>월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588725" y="5586984"/>
            <a:ext cx="9603275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b="1" dirty="0">
                <a:solidFill>
                  <a:srgbClr val="FF0000"/>
                </a:solidFill>
              </a:rPr>
              <a:t>*</a:t>
            </a:r>
            <a:r>
              <a:rPr lang="ko-KR" altLang="en-US" sz="2800" b="1" dirty="0"/>
              <a:t>매주 </a:t>
            </a:r>
            <a:r>
              <a:rPr lang="en-US" altLang="ko-KR" sz="2800" b="1" dirty="0"/>
              <a:t>2</a:t>
            </a:r>
            <a:r>
              <a:rPr lang="ko-KR" altLang="en-US" sz="2800" b="1" dirty="0"/>
              <a:t>인 회의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정기회의 포함</a:t>
            </a:r>
          </a:p>
        </p:txBody>
      </p:sp>
    </p:spTree>
    <p:extLst>
      <p:ext uri="{BB962C8B-B14F-4D97-AF65-F5344CB8AC3E}">
        <p14:creationId xmlns:p14="http://schemas.microsoft.com/office/powerpoint/2010/main" val="1361578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DD91895-EF78-4484-B8A2-3E2273463086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74725" y="0"/>
            <a:ext cx="10242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4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4F23CA-5272-4F6E-BC8D-CF9DEA489885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99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31637" y="2355274"/>
            <a:ext cx="8637073" cy="960747"/>
          </a:xfrm>
        </p:spPr>
        <p:txBody>
          <a:bodyPr>
            <a:noAutofit/>
          </a:bodyPr>
          <a:lstStyle/>
          <a:p>
            <a:pPr algn="ctr"/>
            <a:r>
              <a:rPr lang="en-US" altLang="ko-KR" sz="3200" b="1" dirty="0"/>
              <a:t>Text Mining for Bioinformatics </a:t>
            </a:r>
            <a:br>
              <a:rPr lang="en-US" altLang="ko-KR" sz="3200" b="1" dirty="0"/>
            </a:br>
            <a:r>
              <a:rPr lang="en-US" altLang="ko-KR" sz="3200" b="1" dirty="0"/>
              <a:t>using Biomedical Literature</a:t>
            </a:r>
            <a:endParaRPr lang="ko-KR" altLang="en-US" sz="32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31638" y="3752876"/>
            <a:ext cx="8637072" cy="977621"/>
          </a:xfrm>
        </p:spPr>
        <p:txBody>
          <a:bodyPr>
            <a:normAutofit/>
          </a:bodyPr>
          <a:lstStyle/>
          <a:p>
            <a:pPr algn="ctr" fontAlgn="base"/>
            <a:r>
              <a:rPr lang="ko-KR" altLang="en-US" sz="2400" b="1" dirty="0"/>
              <a:t>생물학적 문헌을 이용한 생물 </a:t>
            </a:r>
            <a:r>
              <a:rPr lang="ko-KR" altLang="en-US" sz="2400" b="1" dirty="0" err="1"/>
              <a:t>정보학</a:t>
            </a:r>
            <a:r>
              <a:rPr lang="ko-KR" altLang="en-US" sz="2400" b="1" dirty="0"/>
              <a:t> 텍스트 </a:t>
            </a:r>
            <a:r>
              <a:rPr lang="ko-KR" altLang="en-US" sz="2400" b="1" dirty="0" err="1"/>
              <a:t>마이닝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14377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88968"/>
            <a:ext cx="9603275" cy="6622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Text mining</a:t>
            </a:r>
            <a:endParaRPr lang="ko-KR" altLang="en-US" sz="4000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394960" y="2308859"/>
            <a:ext cx="5875020" cy="3157485"/>
          </a:xfrm>
        </p:spPr>
        <p:txBody>
          <a:bodyPr/>
          <a:lstStyle/>
          <a:p>
            <a:r>
              <a:rPr lang="ko-KR" altLang="en-US" sz="2300" dirty="0"/>
              <a:t>자연어 처리 기술을 활용한 데이터 정형화</a:t>
            </a:r>
            <a:endParaRPr lang="en-US" altLang="ko-KR" sz="2300" dirty="0"/>
          </a:p>
          <a:p>
            <a:endParaRPr lang="en-US" altLang="ko-KR" sz="2300" dirty="0"/>
          </a:p>
          <a:p>
            <a:r>
              <a:rPr lang="ko-KR" altLang="en-US" sz="2300" dirty="0"/>
              <a:t>특징 데이터 추출 기술</a:t>
            </a:r>
            <a:endParaRPr lang="en-US" altLang="ko-KR" sz="2300" dirty="0"/>
          </a:p>
          <a:p>
            <a:endParaRPr lang="en-US" altLang="ko-KR" sz="2300" dirty="0"/>
          </a:p>
          <a:p>
            <a:r>
              <a:rPr lang="ko-KR" altLang="en-US" sz="2300" dirty="0"/>
              <a:t>추출된 특징 데이터 속 정보 발견</a:t>
            </a:r>
            <a:endParaRPr lang="en-US" altLang="ko-KR" sz="2300" dirty="0"/>
          </a:p>
          <a:p>
            <a:endParaRPr lang="ko-KR" altLang="en-US" dirty="0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96" b="92285" l="96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33" y="2119745"/>
            <a:ext cx="4258269" cy="3210373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2588725" y="6217920"/>
            <a:ext cx="9603275" cy="64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/>
              <a:t>출처 </a:t>
            </a:r>
            <a:r>
              <a:rPr lang="en-US" altLang="ko-KR" sz="2000" dirty="0"/>
              <a:t>: </a:t>
            </a:r>
            <a:r>
              <a:rPr lang="ko-KR" altLang="en-US" sz="2000" dirty="0"/>
              <a:t>네이버 지식백과</a:t>
            </a:r>
            <a:r>
              <a:rPr lang="en-US" altLang="ko-KR" sz="2000" dirty="0"/>
              <a:t>, </a:t>
            </a:r>
            <a:r>
              <a:rPr lang="ko-KR" altLang="en-US" sz="2000" dirty="0"/>
              <a:t>위키백과</a:t>
            </a:r>
            <a:endParaRPr lang="en-US" altLang="ko-KR" sz="2000" dirty="0"/>
          </a:p>
          <a:p>
            <a:pPr algn="r"/>
            <a:r>
              <a:rPr lang="ko-KR" altLang="en-US" sz="2000" dirty="0"/>
              <a:t>이미지 출처 </a:t>
            </a:r>
            <a:r>
              <a:rPr lang="en-US" altLang="ko-KR" sz="2000" dirty="0"/>
              <a:t>: </a:t>
            </a:r>
            <a:r>
              <a:rPr lang="ko-KR" altLang="en-US" sz="2000" dirty="0"/>
              <a:t>구글</a:t>
            </a:r>
          </a:p>
        </p:txBody>
      </p:sp>
    </p:spTree>
    <p:extLst>
      <p:ext uri="{BB962C8B-B14F-4D97-AF65-F5344CB8AC3E}">
        <p14:creationId xmlns:p14="http://schemas.microsoft.com/office/powerpoint/2010/main" val="19992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88968"/>
            <a:ext cx="9603275" cy="662263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Pubmed</a:t>
            </a:r>
            <a:r>
              <a:rPr lang="en-US" altLang="ko-KR" sz="4000" dirty="0"/>
              <a:t>, </a:t>
            </a:r>
            <a:r>
              <a:rPr lang="en-US" altLang="ko-KR" sz="4000" dirty="0" err="1"/>
              <a:t>medline</a:t>
            </a:r>
            <a:endParaRPr lang="ko-KR" altLang="en-US" sz="4000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451579" y="2044699"/>
            <a:ext cx="9603275" cy="3680461"/>
          </a:xfrm>
        </p:spPr>
        <p:txBody>
          <a:bodyPr>
            <a:normAutofit/>
          </a:bodyPr>
          <a:lstStyle/>
          <a:p>
            <a:r>
              <a:rPr lang="en-US" altLang="ko-KR" sz="2300" dirty="0"/>
              <a:t>PubMed</a:t>
            </a:r>
          </a:p>
          <a:p>
            <a:endParaRPr lang="en-US" altLang="ko-KR" sz="200" dirty="0"/>
          </a:p>
          <a:p>
            <a:pPr marL="0" indent="0">
              <a:buNone/>
            </a:pPr>
            <a:r>
              <a:rPr lang="ko-KR" altLang="en-US" sz="2200" dirty="0"/>
              <a:t>생명과학 및 생물의학 주제에 대한 참조 및 요약을 담고 있는 </a:t>
            </a:r>
            <a:br>
              <a:rPr lang="en-US" altLang="ko-KR" sz="2200" dirty="0"/>
            </a:br>
            <a:r>
              <a:rPr lang="en-US" altLang="ko-KR" sz="2200" dirty="0"/>
              <a:t>MEDLINE </a:t>
            </a:r>
            <a:r>
              <a:rPr lang="ko-KR" altLang="en-US" sz="2200" dirty="0"/>
              <a:t>데이터베이스를 접근할 수 있게 해주는 자유 검색 엔진</a:t>
            </a:r>
            <a:endParaRPr lang="en-US" altLang="ko-KR" sz="2200" dirty="0"/>
          </a:p>
          <a:p>
            <a:endParaRPr lang="en-US" altLang="ko-KR" sz="500" dirty="0"/>
          </a:p>
          <a:p>
            <a:r>
              <a:rPr lang="en-US" altLang="ko-KR" sz="2300" dirty="0"/>
              <a:t>MEDLINE</a:t>
            </a:r>
          </a:p>
          <a:p>
            <a:endParaRPr lang="en-US" altLang="ko-KR" sz="200" dirty="0"/>
          </a:p>
          <a:p>
            <a:pPr marL="0" indent="0">
              <a:buNone/>
            </a:pPr>
            <a:r>
              <a:rPr lang="en-US" altLang="ko-KR" sz="2200" dirty="0"/>
              <a:t>NLM*</a:t>
            </a:r>
            <a:r>
              <a:rPr lang="ko-KR" altLang="en-US" sz="2200" dirty="0"/>
              <a:t>에서 제공하는 의학</a:t>
            </a:r>
            <a:r>
              <a:rPr lang="en-US" altLang="ko-KR" sz="2200" dirty="0"/>
              <a:t>, </a:t>
            </a:r>
            <a:r>
              <a:rPr lang="ko-KR" altLang="en-US" sz="2200" dirty="0"/>
              <a:t>수의학에 관련된 </a:t>
            </a:r>
            <a:r>
              <a:rPr lang="en-US" altLang="ko-KR" sz="2200" dirty="0"/>
              <a:t>dialog(</a:t>
            </a:r>
            <a:r>
              <a:rPr lang="ko-KR" altLang="en-US" sz="2200" dirty="0"/>
              <a:t>데이터베이스 검색서비스</a:t>
            </a:r>
            <a:r>
              <a:rPr lang="en-US" altLang="ko-KR" sz="2200" dirty="0"/>
              <a:t>) </a:t>
            </a:r>
            <a:r>
              <a:rPr lang="ko-KR" altLang="en-US" sz="2200" dirty="0"/>
              <a:t>상의 데이터베이스</a:t>
            </a:r>
          </a:p>
          <a:p>
            <a:endParaRPr lang="en-US" altLang="ko-KR" sz="23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588725" y="6446520"/>
            <a:ext cx="9603275" cy="41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/>
              <a:t>출처 </a:t>
            </a:r>
            <a:r>
              <a:rPr lang="en-US" altLang="ko-KR" sz="2000" dirty="0"/>
              <a:t>: </a:t>
            </a:r>
            <a:r>
              <a:rPr lang="ko-KR" altLang="en-US" sz="2000" dirty="0"/>
              <a:t>네이버 지식백과</a:t>
            </a:r>
            <a:r>
              <a:rPr lang="en-US" altLang="ko-KR" sz="2000" dirty="0"/>
              <a:t>, </a:t>
            </a:r>
            <a:r>
              <a:rPr lang="ko-KR" altLang="en-US" sz="2000" dirty="0"/>
              <a:t>위키백과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05740" y="6446520"/>
            <a:ext cx="9603275" cy="41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*</a:t>
            </a:r>
            <a:r>
              <a:rPr lang="en-US" altLang="ko-KR" sz="2000" dirty="0" err="1"/>
              <a:t>nlm</a:t>
            </a:r>
            <a:r>
              <a:rPr lang="en-US" altLang="ko-KR" sz="2000" dirty="0"/>
              <a:t> - </a:t>
            </a:r>
            <a:r>
              <a:rPr lang="ko-KR" altLang="en-US" sz="2000" dirty="0"/>
              <a:t>미국국립의학도서관</a:t>
            </a:r>
          </a:p>
        </p:txBody>
      </p:sp>
    </p:spTree>
    <p:extLst>
      <p:ext uri="{BB962C8B-B14F-4D97-AF65-F5344CB8AC3E}">
        <p14:creationId xmlns:p14="http://schemas.microsoft.com/office/powerpoint/2010/main" val="3201535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97280"/>
            <a:ext cx="9603275" cy="75647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INTRO</a:t>
            </a:r>
            <a:endParaRPr lang="ko-KR" altLang="en-US" sz="3600" dirty="0"/>
          </a:p>
        </p:txBody>
      </p:sp>
      <p:sp>
        <p:nvSpPr>
          <p:cNvPr id="3" name="내용 개체 틀 5"/>
          <p:cNvSpPr txBox="1">
            <a:spLocks/>
          </p:cNvSpPr>
          <p:nvPr/>
        </p:nvSpPr>
        <p:spPr>
          <a:xfrm>
            <a:off x="1451579" y="2044699"/>
            <a:ext cx="9603275" cy="3680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3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568405" y="6446520"/>
            <a:ext cx="9603275" cy="41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/>
              <a:t>이미지 출처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pixabay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무료이미지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31" y="3540855"/>
            <a:ext cx="3214034" cy="21843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52" b="87097" l="2817" r="99296">
                        <a14:foregroundMark x1="21127" y1="29032" x2="21127" y2="29032"/>
                        <a14:foregroundMark x1="30986" y1="29032" x2="30986" y2="29032"/>
                        <a14:foregroundMark x1="54225" y1="29032" x2="54225" y2="29032"/>
                        <a14:foregroundMark x1="55634" y1="51613" x2="55634" y2="51613"/>
                        <a14:foregroundMark x1="45070" y1="45161" x2="45070" y2="45161"/>
                        <a14:foregroundMark x1="45775" y1="77419" x2="45775" y2="77419"/>
                        <a14:foregroundMark x1="63380" y1="61290" x2="63380" y2="61290"/>
                        <a14:foregroundMark x1="69718" y1="64516" x2="69718" y2="64516"/>
                        <a14:foregroundMark x1="59155" y1="70968" x2="59155" y2="70968"/>
                        <a14:foregroundMark x1="69718" y1="74194" x2="69718" y2="74194"/>
                        <a14:foregroundMark x1="76761" y1="25806" x2="76761" y2="25806"/>
                        <a14:foregroundMark x1="77465" y1="38710" x2="77465" y2="38710"/>
                        <a14:foregroundMark x1="78169" y1="61290" x2="78169" y2="61290"/>
                        <a14:foregroundMark x1="77465" y1="77419" x2="77465" y2="77419"/>
                        <a14:foregroundMark x1="78169" y1="83871" x2="78169" y2="83871"/>
                        <a14:foregroundMark x1="88732" y1="64516" x2="88732" y2="64516"/>
                        <a14:foregroundMark x1="83803" y1="80645" x2="83803" y2="80645"/>
                        <a14:foregroundMark x1="95775" y1="77419" x2="95775" y2="774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1579" y="2244376"/>
            <a:ext cx="5193061" cy="1019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38" b="93662" l="0" r="95652">
                        <a14:foregroundMark x1="36957" y1="81690" x2="55435" y2="81690"/>
                        <a14:foregroundMark x1="39130" y1="83803" x2="56522" y2="85211"/>
                        <a14:foregroundMark x1="46739" y1="88028" x2="48913" y2="887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1997" y="3263552"/>
            <a:ext cx="1903875" cy="2661286"/>
          </a:xfrm>
          <a:prstGeom prst="rect">
            <a:avLst/>
          </a:prstGeom>
        </p:spPr>
      </p:pic>
      <p:sp>
        <p:nvSpPr>
          <p:cNvPr id="11" name="내용 개체 틀 5"/>
          <p:cNvSpPr txBox="1">
            <a:spLocks/>
          </p:cNvSpPr>
          <p:nvPr/>
        </p:nvSpPr>
        <p:spPr>
          <a:xfrm>
            <a:off x="7294402" y="2375436"/>
            <a:ext cx="4061684" cy="31356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/>
              <a:t>빅데이터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동의어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각각 다른 시각과 지식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193614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97280"/>
            <a:ext cx="9603275" cy="75647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INTRO</a:t>
            </a:r>
            <a:endParaRPr lang="ko-KR" altLang="en-US" sz="3600" dirty="0"/>
          </a:p>
        </p:txBody>
      </p:sp>
      <p:sp>
        <p:nvSpPr>
          <p:cNvPr id="3" name="내용 개체 틀 5"/>
          <p:cNvSpPr txBox="1">
            <a:spLocks/>
          </p:cNvSpPr>
          <p:nvPr/>
        </p:nvSpPr>
        <p:spPr>
          <a:xfrm>
            <a:off x="1451579" y="2044699"/>
            <a:ext cx="9603275" cy="3680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3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568405" y="6446520"/>
            <a:ext cx="9603275" cy="41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/>
              <a:t>이미지 출처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pixabay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무료이미지</a:t>
            </a:r>
            <a:r>
              <a:rPr lang="en-US" altLang="ko-KR" sz="2000" dirty="0"/>
              <a:t>), </a:t>
            </a:r>
            <a:r>
              <a:rPr lang="ko-KR" altLang="en-US" sz="2000" dirty="0"/>
              <a:t>직접 제작</a:t>
            </a:r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1451579" y="4970155"/>
            <a:ext cx="7408034" cy="8717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보는 사람마다 조금씩 다른 해석</a:t>
            </a:r>
            <a:endParaRPr lang="en-US" altLang="ko-KR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471" r="97059">
                        <a14:foregroundMark x1="36765" y1="9302" x2="36765" y2="9302"/>
                        <a14:foregroundMark x1="25000" y1="20155" x2="25000" y2="20155"/>
                        <a14:foregroundMark x1="29412" y1="31008" x2="29412" y2="31008"/>
                        <a14:foregroundMark x1="58824" y1="10853" x2="58824" y2="10853"/>
                        <a14:foregroundMark x1="70588" y1="16279" x2="70588" y2="16279"/>
                        <a14:foregroundMark x1="55882" y1="12403" x2="55882" y2="12403"/>
                        <a14:foregroundMark x1="72059" y1="27132" x2="72059" y2="27132"/>
                        <a14:foregroundMark x1="52941" y1="23256" x2="52941" y2="23256"/>
                        <a14:foregroundMark x1="48529" y1="29457" x2="48529" y2="29457"/>
                        <a14:foregroundMark x1="54412" y1="29457" x2="54412" y2="29457"/>
                        <a14:foregroundMark x1="63235" y1="25581" x2="63235" y2="25581"/>
                        <a14:foregroundMark x1="55882" y1="18605" x2="55882" y2="18605"/>
                        <a14:foregroundMark x1="38235" y1="19380" x2="38235" y2="19380"/>
                        <a14:foregroundMark x1="38235" y1="26357" x2="38235" y2="26357"/>
                        <a14:foregroundMark x1="47059" y1="34109" x2="47059" y2="34109"/>
                        <a14:foregroundMark x1="44118" y1="32558" x2="44118" y2="32558"/>
                        <a14:foregroundMark x1="50000" y1="38760" x2="50000" y2="38760"/>
                        <a14:foregroundMark x1="44118" y1="39535" x2="44118" y2="39535"/>
                        <a14:foregroundMark x1="52941" y1="38760" x2="52941" y2="38760"/>
                        <a14:foregroundMark x1="42647" y1="37984" x2="42647" y2="37984"/>
                        <a14:foregroundMark x1="35294" y1="44961" x2="35294" y2="44961"/>
                        <a14:foregroundMark x1="55882" y1="42636" x2="55882" y2="42636"/>
                        <a14:foregroundMark x1="57353" y1="43411" x2="67647" y2="50388"/>
                        <a14:foregroundMark x1="69118" y1="52713" x2="61765" y2="64341"/>
                        <a14:foregroundMark x1="57353" y1="67442" x2="57353" y2="69767"/>
                        <a14:foregroundMark x1="57353" y1="70543" x2="89706" y2="798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1579" y="2311627"/>
            <a:ext cx="2174240" cy="21028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471" r="97059">
                        <a14:foregroundMark x1="36765" y1="9302" x2="36765" y2="9302"/>
                        <a14:foregroundMark x1="25000" y1="20155" x2="25000" y2="20155"/>
                        <a14:foregroundMark x1="29412" y1="31008" x2="29412" y2="31008"/>
                        <a14:foregroundMark x1="58824" y1="10853" x2="58824" y2="10853"/>
                        <a14:foregroundMark x1="70588" y1="16279" x2="70588" y2="16279"/>
                        <a14:foregroundMark x1="55882" y1="12403" x2="55882" y2="12403"/>
                        <a14:foregroundMark x1="72059" y1="27132" x2="72059" y2="27132"/>
                        <a14:foregroundMark x1="52941" y1="23256" x2="52941" y2="23256"/>
                        <a14:foregroundMark x1="48529" y1="29457" x2="48529" y2="29457"/>
                        <a14:foregroundMark x1="54412" y1="29457" x2="54412" y2="29457"/>
                        <a14:foregroundMark x1="63235" y1="25581" x2="63235" y2="25581"/>
                        <a14:foregroundMark x1="55882" y1="18605" x2="55882" y2="18605"/>
                        <a14:foregroundMark x1="38235" y1="19380" x2="38235" y2="19380"/>
                        <a14:foregroundMark x1="38235" y1="26357" x2="38235" y2="26357"/>
                        <a14:foregroundMark x1="47059" y1="34109" x2="47059" y2="34109"/>
                        <a14:foregroundMark x1="44118" y1="32558" x2="44118" y2="32558"/>
                        <a14:foregroundMark x1="50000" y1="38760" x2="50000" y2="38760"/>
                        <a14:foregroundMark x1="44118" y1="39535" x2="44118" y2="39535"/>
                        <a14:foregroundMark x1="52941" y1="38760" x2="52941" y2="38760"/>
                        <a14:foregroundMark x1="42647" y1="37984" x2="42647" y2="37984"/>
                        <a14:foregroundMark x1="35294" y1="44961" x2="35294" y2="44961"/>
                        <a14:foregroundMark x1="55882" y1="42636" x2="55882" y2="42636"/>
                        <a14:foregroundMark x1="57353" y1="43411" x2="67647" y2="50388"/>
                        <a14:foregroundMark x1="69118" y1="52713" x2="61765" y2="64341"/>
                        <a14:foregroundMark x1="57353" y1="67442" x2="57353" y2="69767"/>
                        <a14:foregroundMark x1="57353" y1="70543" x2="89706" y2="798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7570" y="2322035"/>
            <a:ext cx="2174240" cy="21028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471" r="97059">
                        <a14:foregroundMark x1="36765" y1="9302" x2="36765" y2="9302"/>
                        <a14:foregroundMark x1="25000" y1="20155" x2="25000" y2="20155"/>
                        <a14:foregroundMark x1="29412" y1="31008" x2="29412" y2="31008"/>
                        <a14:foregroundMark x1="58824" y1="10853" x2="58824" y2="10853"/>
                        <a14:foregroundMark x1="70588" y1="16279" x2="70588" y2="16279"/>
                        <a14:foregroundMark x1="55882" y1="12403" x2="55882" y2="12403"/>
                        <a14:foregroundMark x1="72059" y1="27132" x2="72059" y2="27132"/>
                        <a14:foregroundMark x1="52941" y1="23256" x2="52941" y2="23256"/>
                        <a14:foregroundMark x1="48529" y1="29457" x2="48529" y2="29457"/>
                        <a14:foregroundMark x1="54412" y1="29457" x2="54412" y2="29457"/>
                        <a14:foregroundMark x1="63235" y1="25581" x2="63235" y2="25581"/>
                        <a14:foregroundMark x1="55882" y1="18605" x2="55882" y2="18605"/>
                        <a14:foregroundMark x1="38235" y1="19380" x2="38235" y2="19380"/>
                        <a14:foregroundMark x1="38235" y1="26357" x2="38235" y2="26357"/>
                        <a14:foregroundMark x1="47059" y1="34109" x2="47059" y2="34109"/>
                        <a14:foregroundMark x1="44118" y1="32558" x2="44118" y2="32558"/>
                        <a14:foregroundMark x1="50000" y1="38760" x2="50000" y2="38760"/>
                        <a14:foregroundMark x1="44118" y1="39535" x2="44118" y2="39535"/>
                        <a14:foregroundMark x1="52941" y1="38760" x2="52941" y2="38760"/>
                        <a14:foregroundMark x1="42647" y1="37984" x2="42647" y2="37984"/>
                        <a14:foregroundMark x1="35294" y1="44961" x2="35294" y2="44961"/>
                        <a14:foregroundMark x1="55882" y1="42636" x2="55882" y2="42636"/>
                        <a14:foregroundMark x1="57353" y1="43411" x2="67647" y2="50388"/>
                        <a14:foregroundMark x1="69118" y1="52713" x2="61765" y2="64341"/>
                        <a14:foregroundMark x1="57353" y1="67442" x2="57353" y2="69767"/>
                        <a14:foregroundMark x1="57353" y1="70543" x2="89706" y2="798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3216" y="2342354"/>
            <a:ext cx="2174240" cy="21028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471" r="97059">
                        <a14:foregroundMark x1="36765" y1="9302" x2="36765" y2="9302"/>
                        <a14:foregroundMark x1="25000" y1="20155" x2="25000" y2="20155"/>
                        <a14:foregroundMark x1="29412" y1="31008" x2="29412" y2="31008"/>
                        <a14:foregroundMark x1="58824" y1="10853" x2="58824" y2="10853"/>
                        <a14:foregroundMark x1="70588" y1="16279" x2="70588" y2="16279"/>
                        <a14:foregroundMark x1="55882" y1="12403" x2="55882" y2="12403"/>
                        <a14:foregroundMark x1="72059" y1="27132" x2="72059" y2="27132"/>
                        <a14:foregroundMark x1="52941" y1="23256" x2="52941" y2="23256"/>
                        <a14:foregroundMark x1="48529" y1="29457" x2="48529" y2="29457"/>
                        <a14:foregroundMark x1="54412" y1="29457" x2="54412" y2="29457"/>
                        <a14:foregroundMark x1="63235" y1="25581" x2="63235" y2="25581"/>
                        <a14:foregroundMark x1="55882" y1="18605" x2="55882" y2="18605"/>
                        <a14:foregroundMark x1="38235" y1="19380" x2="38235" y2="19380"/>
                        <a14:foregroundMark x1="38235" y1="26357" x2="38235" y2="26357"/>
                        <a14:foregroundMark x1="47059" y1="34109" x2="47059" y2="34109"/>
                        <a14:foregroundMark x1="44118" y1="32558" x2="44118" y2="32558"/>
                        <a14:foregroundMark x1="50000" y1="38760" x2="50000" y2="38760"/>
                        <a14:foregroundMark x1="44118" y1="39535" x2="44118" y2="39535"/>
                        <a14:foregroundMark x1="52941" y1="38760" x2="52941" y2="38760"/>
                        <a14:foregroundMark x1="42647" y1="37984" x2="42647" y2="37984"/>
                        <a14:foregroundMark x1="35294" y1="44961" x2="35294" y2="44961"/>
                        <a14:foregroundMark x1="55882" y1="42636" x2="55882" y2="42636"/>
                        <a14:foregroundMark x1="57353" y1="43411" x2="67647" y2="50388"/>
                        <a14:foregroundMark x1="69118" y1="52713" x2="61765" y2="64341"/>
                        <a14:foregroundMark x1="57353" y1="67442" x2="57353" y2="69767"/>
                        <a14:foregroundMark x1="57353" y1="70543" x2="89706" y2="798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9109" y="2352267"/>
            <a:ext cx="2174240" cy="21028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3371" y="3180641"/>
            <a:ext cx="38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710590" y="3172024"/>
            <a:ext cx="38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085008" y="3172023"/>
            <a:ext cx="38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410261" y="3180641"/>
            <a:ext cx="38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11146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97280"/>
            <a:ext cx="9603275" cy="75647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INTRO</a:t>
            </a:r>
            <a:endParaRPr lang="ko-KR" altLang="en-US" sz="3600" dirty="0"/>
          </a:p>
        </p:txBody>
      </p:sp>
      <p:sp>
        <p:nvSpPr>
          <p:cNvPr id="3" name="내용 개체 틀 5"/>
          <p:cNvSpPr txBox="1">
            <a:spLocks/>
          </p:cNvSpPr>
          <p:nvPr/>
        </p:nvSpPr>
        <p:spPr>
          <a:xfrm>
            <a:off x="1451579" y="2044699"/>
            <a:ext cx="9603275" cy="3680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9" b="98921" l="0" r="97101">
                        <a14:foregroundMark x1="73188" y1="42086" x2="86232" y2="50360"/>
                        <a14:foregroundMark x1="73188" y1="51799" x2="78623" y2="55755"/>
                        <a14:foregroundMark x1="70290" y1="47482" x2="78623" y2="55755"/>
                        <a14:foregroundMark x1="68478" y1="54317" x2="85507" y2="57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2219" y="2292215"/>
            <a:ext cx="3567461" cy="318542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568405" y="6446520"/>
            <a:ext cx="9603275" cy="41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/>
              <a:t>이미지 출처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pixabay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무료이미지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6253216" y="2618739"/>
            <a:ext cx="4116195" cy="3297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패턴 분석</a:t>
            </a:r>
            <a:endParaRPr lang="en-US" altLang="ko-KR" sz="3200" dirty="0"/>
          </a:p>
          <a:p>
            <a:endParaRPr lang="en-US" altLang="ko-KR" sz="1000" dirty="0"/>
          </a:p>
          <a:p>
            <a:r>
              <a:rPr lang="ko-KR" altLang="en-US" sz="3200" dirty="0"/>
              <a:t>데이터 정형화</a:t>
            </a:r>
            <a:endParaRPr lang="en-US" altLang="ko-KR" sz="3200" dirty="0"/>
          </a:p>
          <a:p>
            <a:endParaRPr lang="en-US" altLang="ko-KR" sz="1000" dirty="0"/>
          </a:p>
          <a:p>
            <a:r>
              <a:rPr lang="ko-KR" altLang="en-US" sz="3200" dirty="0"/>
              <a:t>구조화된 정보 추출</a:t>
            </a:r>
            <a:endParaRPr lang="en-US" altLang="ko-KR" sz="3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88889" l="0" r="95935">
                        <a14:foregroundMark x1="13821" y1="69444" x2="13821" y2="69444"/>
                        <a14:foregroundMark x1="38211" y1="66667" x2="38211" y2="66667"/>
                        <a14:foregroundMark x1="44715" y1="50000" x2="44715" y2="50000"/>
                        <a14:foregroundMark x1="52846" y1="41667" x2="52846" y2="41667"/>
                        <a14:foregroundMark x1="50407" y1="25000" x2="50407" y2="25000"/>
                        <a14:foregroundMark x1="57724" y1="36111" x2="57724" y2="36111"/>
                        <a14:foregroundMark x1="65854" y1="30556" x2="65854" y2="30556"/>
                        <a14:foregroundMark x1="82114" y1="22222" x2="82114" y2="22222"/>
                        <a14:foregroundMark x1="89431" y1="16667" x2="89431" y2="16667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2561" y="2998314"/>
            <a:ext cx="5812293" cy="18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5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97280"/>
            <a:ext cx="9603275" cy="75647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INTRO</a:t>
            </a:r>
            <a:endParaRPr lang="ko-KR" altLang="en-US" sz="4000" dirty="0"/>
          </a:p>
        </p:txBody>
      </p:sp>
      <p:sp>
        <p:nvSpPr>
          <p:cNvPr id="3" name="내용 개체 틀 5"/>
          <p:cNvSpPr txBox="1">
            <a:spLocks/>
          </p:cNvSpPr>
          <p:nvPr/>
        </p:nvSpPr>
        <p:spPr>
          <a:xfrm>
            <a:off x="1451579" y="2044699"/>
            <a:ext cx="9603275" cy="3680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300" dirty="0"/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1451579" y="3287582"/>
            <a:ext cx="9623594" cy="5973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dirty="0"/>
              <a:t>모든 대상들이 동일한 문서 내용을 보고</a:t>
            </a:r>
            <a:r>
              <a:rPr lang="en-US" altLang="ko-KR" sz="3200" dirty="0"/>
              <a:t>, </a:t>
            </a:r>
          </a:p>
          <a:p>
            <a:pPr marL="0" indent="0" algn="ctr">
              <a:buNone/>
            </a:pPr>
            <a:r>
              <a:rPr lang="ko-KR" altLang="en-US" sz="3200" dirty="0"/>
              <a:t>동일한 해석을 할 수 있도록 해주는 것</a:t>
            </a:r>
            <a:r>
              <a:rPr lang="en-US" altLang="ko-KR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0950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97280"/>
            <a:ext cx="9603275" cy="75647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a fundamental concept</a:t>
            </a:r>
            <a:endParaRPr lang="ko-KR" altLang="en-US" sz="4000" dirty="0"/>
          </a:p>
        </p:txBody>
      </p:sp>
      <p:sp>
        <p:nvSpPr>
          <p:cNvPr id="3" name="내용 개체 틀 5"/>
          <p:cNvSpPr txBox="1">
            <a:spLocks/>
          </p:cNvSpPr>
          <p:nvPr/>
        </p:nvSpPr>
        <p:spPr>
          <a:xfrm>
            <a:off x="1451579" y="2044699"/>
            <a:ext cx="9603275" cy="3680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300" dirty="0"/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1451579" y="2548886"/>
            <a:ext cx="1596420" cy="9626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/>
              <a:t>NLP</a:t>
            </a:r>
            <a:endParaRPr lang="ko-KR" altLang="en-US" sz="3600" dirty="0"/>
          </a:p>
        </p:txBody>
      </p:sp>
      <p:sp>
        <p:nvSpPr>
          <p:cNvPr id="7" name="내용 개체 틀 5"/>
          <p:cNvSpPr txBox="1">
            <a:spLocks/>
          </p:cNvSpPr>
          <p:nvPr/>
        </p:nvSpPr>
        <p:spPr>
          <a:xfrm>
            <a:off x="4235288" y="4232906"/>
            <a:ext cx="3322444" cy="9626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/>
              <a:t>문장 분할</a:t>
            </a:r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7984452" y="4232905"/>
            <a:ext cx="3497122" cy="9626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err="1"/>
              <a:t>레마와</a:t>
            </a:r>
            <a:r>
              <a:rPr lang="ko-KR" altLang="en-US" sz="3600" dirty="0"/>
              <a:t> 줄기</a:t>
            </a:r>
          </a:p>
        </p:txBody>
      </p:sp>
      <p:sp>
        <p:nvSpPr>
          <p:cNvPr id="9" name="내용 개체 틀 5"/>
          <p:cNvSpPr txBox="1">
            <a:spLocks/>
          </p:cNvSpPr>
          <p:nvPr/>
        </p:nvSpPr>
        <p:spPr>
          <a:xfrm>
            <a:off x="4235288" y="2548885"/>
            <a:ext cx="1596420" cy="9626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/>
              <a:t>토큰</a:t>
            </a:r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1451579" y="4232907"/>
            <a:ext cx="2477860" cy="9626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err="1"/>
              <a:t>엔티티</a:t>
            </a:r>
            <a:endParaRPr lang="ko-KR" altLang="en-US" sz="3600" dirty="0"/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7984452" y="2548884"/>
            <a:ext cx="1596420" cy="9626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/>
              <a:t>POS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5040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685256050"/>
              </p:ext>
            </p:extLst>
          </p:nvPr>
        </p:nvGraphicFramePr>
        <p:xfrm>
          <a:off x="0" y="-548640"/>
          <a:ext cx="12192000" cy="7406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5584667" y="412312"/>
            <a:ext cx="9603275" cy="6622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8</a:t>
            </a:r>
            <a:r>
              <a:rPr lang="ko-KR" altLang="en-US" sz="4000" dirty="0"/>
              <a:t>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476554" y="1074575"/>
            <a:ext cx="3445193" cy="876300"/>
            <a:chOff x="5714" y="1837770"/>
            <a:chExt cx="2190750" cy="876300"/>
          </a:xfrm>
          <a:solidFill>
            <a:schemeClr val="accent5"/>
          </a:solidFill>
        </p:grpSpPr>
        <p:sp>
          <p:nvSpPr>
            <p:cNvPr id="14" name="직사각형 13"/>
            <p:cNvSpPr/>
            <p:nvPr/>
          </p:nvSpPr>
          <p:spPr>
            <a:xfrm>
              <a:off x="5714" y="1837770"/>
              <a:ext cx="2190750" cy="876300"/>
            </a:xfrm>
            <a:prstGeom prst="rect">
              <a:avLst/>
            </a:prstGeom>
            <a:grp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/>
            <p:cNvSpPr txBox="1"/>
            <p:nvPr/>
          </p:nvSpPr>
          <p:spPr>
            <a:xfrm>
              <a:off x="5714" y="1837770"/>
              <a:ext cx="2190750" cy="8763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lvl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800" kern="1200" dirty="0"/>
                <a:t>1</a:t>
              </a:r>
              <a:r>
                <a:rPr lang="ko-KR" altLang="en-US" sz="2800" kern="1200" dirty="0"/>
                <a:t>주차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476553" y="1950874"/>
            <a:ext cx="3445193" cy="3318607"/>
            <a:chOff x="5714" y="2714070"/>
            <a:chExt cx="2190750" cy="2854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" name="직사각형 11"/>
            <p:cNvSpPr/>
            <p:nvPr/>
          </p:nvSpPr>
          <p:spPr>
            <a:xfrm>
              <a:off x="5714" y="2714070"/>
              <a:ext cx="2190750" cy="2854800"/>
            </a:xfrm>
            <a:prstGeom prst="rect">
              <a:avLst/>
            </a:prstGeom>
            <a:grpFill/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/>
            <p:cNvSpPr txBox="1"/>
            <p:nvPr/>
          </p:nvSpPr>
          <p:spPr>
            <a:xfrm>
              <a:off x="5714" y="2714070"/>
              <a:ext cx="2190750" cy="28548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70688" bIns="192024" numCol="1" spcCol="1270" anchor="t" anchorCtr="0">
              <a:noAutofit/>
            </a:bodyPr>
            <a:lstStyle/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2800" dirty="0"/>
                <a:t>전체 복습</a:t>
              </a:r>
              <a:endParaRPr lang="en-US" altLang="ko-KR" sz="28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2800" kern="12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2800" dirty="0"/>
                <a:t>방향성 검토</a:t>
              </a:r>
              <a:endParaRPr lang="en-US" altLang="ko-KR" sz="28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altLang="ko-KR" sz="28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2800" dirty="0"/>
                <a:t>기술 실습</a:t>
              </a:r>
              <a:endParaRPr lang="ko-KR" altLang="en-US" sz="2800" kern="1200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228452" y="1074575"/>
            <a:ext cx="3571304" cy="876300"/>
            <a:chOff x="2503169" y="1837770"/>
            <a:chExt cx="2190750" cy="876300"/>
          </a:xfrm>
          <a:solidFill>
            <a:schemeClr val="accent5"/>
          </a:solidFill>
        </p:grpSpPr>
        <p:sp>
          <p:nvSpPr>
            <p:cNvPr id="10" name="직사각형 9"/>
            <p:cNvSpPr/>
            <p:nvPr/>
          </p:nvSpPr>
          <p:spPr>
            <a:xfrm>
              <a:off x="2503169" y="1837770"/>
              <a:ext cx="2190750" cy="876300"/>
            </a:xfrm>
            <a:prstGeom prst="rect">
              <a:avLst/>
            </a:prstGeom>
            <a:grpFill/>
          </p:spPr>
          <p:style>
            <a:lnRef idx="2">
              <a:schemeClr val="accent4">
                <a:hueOff val="-546328"/>
                <a:satOff val="-656"/>
                <a:lumOff val="-785"/>
                <a:alphaOff val="0"/>
              </a:schemeClr>
            </a:lnRef>
            <a:fillRef idx="1">
              <a:schemeClr val="accent4">
                <a:hueOff val="-546328"/>
                <a:satOff val="-656"/>
                <a:lumOff val="-785"/>
                <a:alphaOff val="0"/>
              </a:schemeClr>
            </a:fillRef>
            <a:effectRef idx="0">
              <a:schemeClr val="accent4">
                <a:hueOff val="-546328"/>
                <a:satOff val="-656"/>
                <a:lumOff val="-78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2503169" y="1837770"/>
              <a:ext cx="2190750" cy="8763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lvl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800" kern="1200" dirty="0"/>
                <a:t>2</a:t>
              </a:r>
              <a:r>
                <a:rPr lang="ko-KR" altLang="en-US" sz="2800" kern="1200" dirty="0"/>
                <a:t>주차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228452" y="1950874"/>
            <a:ext cx="3571304" cy="3318607"/>
            <a:chOff x="2503169" y="2714070"/>
            <a:chExt cx="2190750" cy="2854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" name="직사각형 7"/>
            <p:cNvSpPr/>
            <p:nvPr/>
          </p:nvSpPr>
          <p:spPr>
            <a:xfrm>
              <a:off x="2503169" y="2714070"/>
              <a:ext cx="2190750" cy="2854800"/>
            </a:xfrm>
            <a:prstGeom prst="rect">
              <a:avLst/>
            </a:prstGeom>
            <a:grpFill/>
          </p:spPr>
          <p:style>
            <a:lnRef idx="2">
              <a:schemeClr val="accent4">
                <a:tint val="40000"/>
                <a:alpha val="90000"/>
                <a:hueOff val="-420825"/>
                <a:satOff val="-770"/>
                <a:lumOff val="-170"/>
                <a:alphaOff val="0"/>
              </a:schemeClr>
            </a:lnRef>
            <a:fillRef idx="1">
              <a:schemeClr val="accent4">
                <a:tint val="40000"/>
                <a:alpha val="90000"/>
                <a:hueOff val="-420825"/>
                <a:satOff val="-770"/>
                <a:lumOff val="-17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-420825"/>
                <a:satOff val="-770"/>
                <a:lumOff val="-17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/>
            <p:cNvSpPr txBox="1"/>
            <p:nvPr/>
          </p:nvSpPr>
          <p:spPr>
            <a:xfrm>
              <a:off x="2503169" y="2714070"/>
              <a:ext cx="2190750" cy="28548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70688" bIns="192024" numCol="1" spcCol="1270" anchor="t" anchorCtr="0">
              <a:noAutofit/>
            </a:bodyPr>
            <a:lstStyle/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2800" dirty="0"/>
                <a:t>총 정리</a:t>
              </a:r>
              <a:endParaRPr lang="en-US" altLang="ko-KR" sz="28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altLang="ko-KR" sz="28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2800" kern="1200" dirty="0" err="1"/>
                <a:t>컨트리뷰톤</a:t>
              </a:r>
              <a:r>
                <a:rPr lang="ko-KR" altLang="en-US" sz="2800" kern="1200" dirty="0"/>
                <a:t> </a:t>
              </a:r>
              <a:r>
                <a:rPr lang="ko-KR" altLang="en-US" sz="2800" dirty="0"/>
                <a:t>설명회</a:t>
              </a:r>
              <a:endParaRPr lang="en-US" altLang="ko-KR" sz="2800" kern="12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altLang="ko-KR" sz="2800" kern="12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2800" dirty="0"/>
                <a:t>연구실 서버 구축</a:t>
              </a:r>
              <a:endParaRPr lang="en-US" altLang="ko-KR" sz="28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2800" kern="12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2800" dirty="0"/>
                <a:t>방향성 확립</a:t>
              </a:r>
              <a:endParaRPr lang="ko-KR" altLang="en-US" sz="2800" kern="1200" dirty="0"/>
            </a:p>
          </p:txBody>
        </p:sp>
      </p:grpSp>
      <p:sp>
        <p:nvSpPr>
          <p:cNvPr id="16" name="제목 1"/>
          <p:cNvSpPr txBox="1">
            <a:spLocks/>
          </p:cNvSpPr>
          <p:nvPr/>
        </p:nvSpPr>
        <p:spPr>
          <a:xfrm>
            <a:off x="2588725" y="5586984"/>
            <a:ext cx="9603275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b="1" dirty="0">
                <a:solidFill>
                  <a:srgbClr val="FF0000"/>
                </a:solidFill>
              </a:rPr>
              <a:t>*</a:t>
            </a:r>
            <a:r>
              <a:rPr lang="ko-KR" altLang="en-US" sz="2800" b="1" dirty="0"/>
              <a:t>매주 </a:t>
            </a:r>
            <a:r>
              <a:rPr lang="en-US" altLang="ko-KR" sz="2800" b="1" dirty="0"/>
              <a:t>2</a:t>
            </a:r>
            <a:r>
              <a:rPr lang="ko-KR" altLang="en-US" sz="2800" b="1" dirty="0"/>
              <a:t>인 회의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정기회의 포함</a:t>
            </a:r>
          </a:p>
        </p:txBody>
      </p:sp>
    </p:spTree>
    <p:extLst>
      <p:ext uri="{BB962C8B-B14F-4D97-AF65-F5344CB8AC3E}">
        <p14:creationId xmlns:p14="http://schemas.microsoft.com/office/powerpoint/2010/main" val="4071805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97280"/>
            <a:ext cx="9603275" cy="756474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work flow </a:t>
            </a:r>
            <a:endParaRPr lang="ko-KR" altLang="en-US" sz="3600" dirty="0"/>
          </a:p>
        </p:txBody>
      </p:sp>
      <p:sp>
        <p:nvSpPr>
          <p:cNvPr id="3" name="내용 개체 틀 5"/>
          <p:cNvSpPr txBox="1">
            <a:spLocks/>
          </p:cNvSpPr>
          <p:nvPr/>
        </p:nvSpPr>
        <p:spPr>
          <a:xfrm>
            <a:off x="1451579" y="2044699"/>
            <a:ext cx="9603275" cy="3680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300" dirty="0"/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1451579" y="2283615"/>
            <a:ext cx="9623594" cy="3639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3600" dirty="0"/>
              <a:t>주제 모델링</a:t>
            </a:r>
            <a:endParaRPr lang="en-US" altLang="ko-KR" sz="36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3600" dirty="0"/>
              <a:t>NER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3600" dirty="0"/>
              <a:t>정규화</a:t>
            </a:r>
            <a:endParaRPr lang="en-US" altLang="ko-KR" sz="36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3600" dirty="0"/>
              <a:t>이벤트 추출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519633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97280"/>
            <a:ext cx="9603275" cy="75647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APPROACH</a:t>
            </a:r>
            <a:endParaRPr lang="ko-KR" altLang="en-US" sz="4000" dirty="0"/>
          </a:p>
        </p:txBody>
      </p:sp>
      <p:sp>
        <p:nvSpPr>
          <p:cNvPr id="3" name="내용 개체 틀 5"/>
          <p:cNvSpPr txBox="1">
            <a:spLocks/>
          </p:cNvSpPr>
          <p:nvPr/>
        </p:nvSpPr>
        <p:spPr>
          <a:xfrm>
            <a:off x="1451579" y="2044699"/>
            <a:ext cx="9603275" cy="3680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300" dirty="0"/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1431260" y="2633533"/>
            <a:ext cx="3851940" cy="5973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/>
              <a:t>고전적 접근법</a:t>
            </a:r>
            <a:endParaRPr lang="en-US" altLang="ko-KR" sz="3600" dirty="0"/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6480778" y="2651913"/>
            <a:ext cx="4187221" cy="5973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/>
              <a:t>규칙 기반 접근법</a:t>
            </a:r>
            <a:endParaRPr lang="en-US" altLang="ko-KR" sz="3600" dirty="0"/>
          </a:p>
        </p:txBody>
      </p:sp>
      <p:sp>
        <p:nvSpPr>
          <p:cNvPr id="9" name="내용 개체 틀 5"/>
          <p:cNvSpPr txBox="1">
            <a:spLocks/>
          </p:cNvSpPr>
          <p:nvPr/>
        </p:nvSpPr>
        <p:spPr>
          <a:xfrm>
            <a:off x="1431260" y="4008720"/>
            <a:ext cx="4278660" cy="5973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/>
              <a:t>기계학습 알고리즘</a:t>
            </a:r>
            <a:endParaRPr lang="en-US" altLang="ko-KR" sz="3600" dirty="0"/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6547857" y="4039200"/>
            <a:ext cx="3851940" cy="5973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err="1"/>
              <a:t>거리관리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63562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97280"/>
            <a:ext cx="9603275" cy="75647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TOOLKIT</a:t>
            </a:r>
            <a:endParaRPr lang="ko-KR" altLang="en-US" sz="4000" dirty="0"/>
          </a:p>
        </p:txBody>
      </p:sp>
      <p:sp>
        <p:nvSpPr>
          <p:cNvPr id="3" name="내용 개체 틀 5"/>
          <p:cNvSpPr txBox="1">
            <a:spLocks/>
          </p:cNvSpPr>
          <p:nvPr/>
        </p:nvSpPr>
        <p:spPr>
          <a:xfrm>
            <a:off x="1451579" y="2044699"/>
            <a:ext cx="9603275" cy="3680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3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568405" y="6446520"/>
            <a:ext cx="9603275" cy="41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/>
              <a:t>이미지 출처 </a:t>
            </a:r>
            <a:r>
              <a:rPr lang="en-US" altLang="ko-KR" sz="2000" dirty="0"/>
              <a:t>:</a:t>
            </a:r>
            <a:r>
              <a:rPr lang="ko-KR" altLang="en-US" sz="2000" dirty="0"/>
              <a:t>각 사이트 홈페이지</a:t>
            </a:r>
            <a:r>
              <a:rPr lang="en-US" altLang="ko-KR" sz="2000" dirty="0"/>
              <a:t>(</a:t>
            </a:r>
            <a:r>
              <a:rPr lang="ko-KR" altLang="en-US" sz="2000" dirty="0"/>
              <a:t>구글 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5873750" y="2100247"/>
            <a:ext cx="5181103" cy="38158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/>
              <a:t>NLTK </a:t>
            </a:r>
            <a:r>
              <a:rPr lang="ko-KR" altLang="en-US" sz="2800" dirty="0"/>
              <a:t>자연어 처리 라이브러리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2800" dirty="0" err="1"/>
              <a:t>피다고라스</a:t>
            </a:r>
            <a:r>
              <a:rPr lang="ko-KR" altLang="en-US" sz="2800" dirty="0"/>
              <a:t> 기반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2800" dirty="0"/>
              <a:t>기계학습</a:t>
            </a:r>
            <a:r>
              <a:rPr lang="en-US" altLang="ko-KR" sz="2800" dirty="0"/>
              <a:t>, </a:t>
            </a:r>
            <a:r>
              <a:rPr lang="ko-KR" altLang="en-US" sz="2800" dirty="0"/>
              <a:t>비정형 기반</a:t>
            </a:r>
            <a:endParaRPr lang="en-US" altLang="ko-KR" sz="32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2800" dirty="0" err="1"/>
              <a:t>의공학</a:t>
            </a:r>
            <a:r>
              <a:rPr lang="ko-KR" altLang="en-US" sz="2800" dirty="0"/>
              <a:t> 텍스트 </a:t>
            </a:r>
            <a:r>
              <a:rPr lang="ko-KR" altLang="en-US" sz="2800" dirty="0" err="1"/>
              <a:t>마이닝</a:t>
            </a:r>
            <a:endParaRPr lang="en-US" altLang="ko-KR" sz="2800" dirty="0"/>
          </a:p>
        </p:txBody>
      </p:sp>
      <p:sp>
        <p:nvSpPr>
          <p:cNvPr id="4" name="오른쪽 화살표 3"/>
          <p:cNvSpPr/>
          <p:nvPr/>
        </p:nvSpPr>
        <p:spPr>
          <a:xfrm>
            <a:off x="4962060" y="2189153"/>
            <a:ext cx="528320" cy="4267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967748" y="3225696"/>
            <a:ext cx="528320" cy="4267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977765" y="4241221"/>
            <a:ext cx="528320" cy="4267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965206" y="5328193"/>
            <a:ext cx="528320" cy="4267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85714" l="1042" r="93750">
                        <a14:foregroundMark x1="7292" y1="33333" x2="7292" y2="33333"/>
                        <a14:foregroundMark x1="23958" y1="38095" x2="23958" y2="38095"/>
                        <a14:foregroundMark x1="50000" y1="30952" x2="50000" y2="30952"/>
                        <a14:foregroundMark x1="83333" y1="42857" x2="83333" y2="4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1578" y="3046523"/>
            <a:ext cx="3138487" cy="7673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721">
                        <a14:foregroundMark x1="37989" y1="36842" x2="37989" y2="36842"/>
                        <a14:foregroundMark x1="34916" y1="21053" x2="34916" y2="21053"/>
                        <a14:foregroundMark x1="30726" y1="11842" x2="30726" y2="11842"/>
                        <a14:foregroundMark x1="33240" y1="17105" x2="33240" y2="17105"/>
                        <a14:foregroundMark x1="29609" y1="81579" x2="29609" y2="81579"/>
                        <a14:foregroundMark x1="35196" y1="72368" x2="35196" y2="72368"/>
                        <a14:foregroundMark x1="32961" y1="77632" x2="32961" y2="77632"/>
                        <a14:foregroundMark x1="27095" y1="42105" x2="27095" y2="42105"/>
                        <a14:foregroundMark x1="23743" y1="47368" x2="23743" y2="47368"/>
                        <a14:foregroundMark x1="47207" y1="57895" x2="47207" y2="57895"/>
                        <a14:foregroundMark x1="46648" y1="71053" x2="46648" y2="71053"/>
                        <a14:foregroundMark x1="49441" y1="69737" x2="49441" y2="69737"/>
                        <a14:foregroundMark x1="47207" y1="76316" x2="47207" y2="76316"/>
                        <a14:foregroundMark x1="51397" y1="71053" x2="51397" y2="71053"/>
                        <a14:foregroundMark x1="56425" y1="65789" x2="56425" y2="65789"/>
                        <a14:foregroundMark x1="58659" y1="71053" x2="58659" y2="71053"/>
                        <a14:foregroundMark x1="56425" y1="77632" x2="56425" y2="77632"/>
                        <a14:foregroundMark x1="62011" y1="71053" x2="62011" y2="71053"/>
                        <a14:foregroundMark x1="63408" y1="71053" x2="63408" y2="71053"/>
                        <a14:foregroundMark x1="63966" y1="64474" x2="63966" y2="64474"/>
                        <a14:foregroundMark x1="68994" y1="72368" x2="91341" y2="73684"/>
                        <a14:foregroundMark x1="46648" y1="18421" x2="61732" y2="14474"/>
                        <a14:foregroundMark x1="67039" y1="18421" x2="92458" y2="17105"/>
                        <a14:foregroundMark x1="48324" y1="28947" x2="48324" y2="28947"/>
                        <a14:foregroundMark x1="46927" y1="32895" x2="46927" y2="32895"/>
                        <a14:foregroundMark x1="46927" y1="28947" x2="46927" y2="28947"/>
                        <a14:foregroundMark x1="62291" y1="11842" x2="62291" y2="11842"/>
                        <a14:foregroundMark x1="74860" y1="82895" x2="74860" y2="82895"/>
                        <a14:foregroundMark x1="76257" y1="65789" x2="76257" y2="65789"/>
                        <a14:foregroundMark x1="91061" y1="86842" x2="91061" y2="86842"/>
                        <a14:foregroundMark x1="92458" y1="82895" x2="92458" y2="82895"/>
                        <a14:foregroundMark x1="87709" y1="65789" x2="87709" y2="65789"/>
                        <a14:foregroundMark x1="1676" y1="11842" x2="7263" y2="14474"/>
                        <a14:foregroundMark x1="2793" y1="80263" x2="7263" y2="75000"/>
                        <a14:foregroundMark x1="1676" y1="77632" x2="4749" y2="80263"/>
                        <a14:foregroundMark x1="838" y1="75000" x2="2793" y2="76316"/>
                        <a14:foregroundMark x1="24860" y1="9211" x2="24860" y2="9211"/>
                        <a14:backgroundMark x1="41620" y1="17105" x2="30726" y2="2632"/>
                        <a14:backgroundMark x1="42458" y1="90789" x2="30168" y2="92105"/>
                        <a14:backgroundMark x1="13966" y1="92105" x2="3911" y2="93421"/>
                        <a14:backgroundMark x1="6425" y1="61842" x2="3073" y2="35526"/>
                        <a14:backgroundMark x1="3352" y1="63158" x2="0" y2="46053"/>
                        <a14:backgroundMark x1="3073" y1="96053" x2="0" y2="94737"/>
                        <a14:backgroundMark x1="13128" y1="73684" x2="28212" y2="75000"/>
                        <a14:backgroundMark x1="13966" y1="21053" x2="29050" y2="23684"/>
                        <a14:backgroundMark x1="29050" y1="64474" x2="29609" y2="48684"/>
                        <a14:backgroundMark x1="36313" y1="42105" x2="35754" y2="42105"/>
                        <a14:backgroundMark x1="35475" y1="55263" x2="33240" y2="55263"/>
                        <a14:backgroundMark x1="33520" y1="42105" x2="34358" y2="42105"/>
                        <a14:backgroundMark x1="14525" y1="55263" x2="12849" y2="55263"/>
                        <a14:backgroundMark x1="4469" y1="2632" x2="17598" y2="0"/>
                        <a14:backgroundMark x1="3631" y1="3947" x2="1117" y2="26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617" y="5071604"/>
            <a:ext cx="3369976" cy="9431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48" b="91111" l="425" r="98514">
                        <a14:foregroundMark x1="36093" y1="37778" x2="36093" y2="37778"/>
                        <a14:foregroundMark x1="41826" y1="42222" x2="41826" y2="42222"/>
                        <a14:foregroundMark x1="53928" y1="38519" x2="54352" y2="37778"/>
                        <a14:foregroundMark x1="60297" y1="31852" x2="60297" y2="31852"/>
                        <a14:foregroundMark x1="71762" y1="41481" x2="71762" y2="41481"/>
                        <a14:foregroundMark x1="19958" y1="47407" x2="19958" y2="47407"/>
                        <a14:foregroundMark x1="16136" y1="65926" x2="21019" y2="60000"/>
                        <a14:foregroundMark x1="8705" y1="62963" x2="10403" y2="61481"/>
                        <a14:foregroundMark x1="87686" y1="34815" x2="87686" y2="34815"/>
                        <a14:foregroundMark x1="93206" y1="22963" x2="93206" y2="22963"/>
                        <a14:foregroundMark x1="94692" y1="22963" x2="94692" y2="22963"/>
                        <a14:foregroundMark x1="95754" y1="26667" x2="95754" y2="26667"/>
                        <a14:foregroundMark x1="96603" y1="23704" x2="96603" y2="23704"/>
                        <a14:foregroundMark x1="92781" y1="23704" x2="92781" y2="23704"/>
                        <a14:foregroundMark x1="91507" y1="21481" x2="93631" y2="214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3110" y="2006169"/>
            <a:ext cx="3186990" cy="7926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92" b="90826" l="3750" r="96250">
                        <a14:foregroundMark x1="17083" y1="19266" x2="17083" y2="19266"/>
                        <a14:foregroundMark x1="55000" y1="36697" x2="55000" y2="36697"/>
                        <a14:foregroundMark x1="59167" y1="39450" x2="59167" y2="39450"/>
                        <a14:foregroundMark x1="66250" y1="48624" x2="66250" y2="48624"/>
                        <a14:foregroundMark x1="72500" y1="48624" x2="72500" y2="48624"/>
                        <a14:foregroundMark x1="76250" y1="46789" x2="76250" y2="46789"/>
                        <a14:foregroundMark x1="81250" y1="40367" x2="81250" y2="40367"/>
                        <a14:foregroundMark x1="87917" y1="44037" x2="87917" y2="440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3110" y="3890496"/>
            <a:ext cx="3166955" cy="99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03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60066"/>
            <a:ext cx="9603275" cy="75647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application</a:t>
            </a:r>
            <a:endParaRPr lang="ko-KR" altLang="en-US" sz="4000" dirty="0"/>
          </a:p>
        </p:txBody>
      </p:sp>
      <p:sp>
        <p:nvSpPr>
          <p:cNvPr id="3" name="내용 개체 틀 5"/>
          <p:cNvSpPr txBox="1">
            <a:spLocks/>
          </p:cNvSpPr>
          <p:nvPr/>
        </p:nvSpPr>
        <p:spPr>
          <a:xfrm>
            <a:off x="1451579" y="2044699"/>
            <a:ext cx="9603275" cy="3680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3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568405" y="6446520"/>
            <a:ext cx="9603275" cy="41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/>
              <a:t>이미지 출처 </a:t>
            </a:r>
            <a:r>
              <a:rPr lang="en-US" altLang="ko-KR" sz="2000" dirty="0"/>
              <a:t>: </a:t>
            </a:r>
            <a:r>
              <a:rPr lang="ko-KR" altLang="en-US" sz="2000" dirty="0"/>
              <a:t>각 사이트 홈페이지</a:t>
            </a:r>
            <a:r>
              <a:rPr lang="en-US" altLang="ko-KR" sz="2000" dirty="0"/>
              <a:t>(</a:t>
            </a:r>
            <a:r>
              <a:rPr lang="ko-KR" altLang="en-US" sz="2000" dirty="0"/>
              <a:t>구글 검색</a:t>
            </a:r>
            <a:r>
              <a:rPr lang="en-US" altLang="ko-KR" sz="2000" dirty="0"/>
              <a:t>))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63" b="89535" l="1258" r="97170">
                        <a14:foregroundMark x1="5346" y1="13953" x2="5346" y2="13953"/>
                        <a14:foregroundMark x1="21069" y1="18605" x2="21069" y2="18605"/>
                        <a14:foregroundMark x1="66038" y1="54651" x2="66038" y2="54651"/>
                        <a14:foregroundMark x1="85849" y1="50000" x2="85849" y2="50000"/>
                        <a14:foregroundMark x1="89623" y1="50000" x2="94654" y2="50000"/>
                        <a14:foregroundMark x1="88994" y1="59302" x2="88365" y2="732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2669" y="3439382"/>
            <a:ext cx="3283632" cy="9975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50" b="87500" l="966" r="100000">
                        <a14:foregroundMark x1="30918" y1="70833" x2="30918" y2="70833"/>
                        <a14:foregroundMark x1="47826" y1="58333" x2="47826" y2="58333"/>
                        <a14:foregroundMark x1="61353" y1="56250" x2="61353" y2="56250"/>
                        <a14:foregroundMark x1="68116" y1="54167" x2="68116" y2="54167"/>
                        <a14:foregroundMark x1="77295" y1="41667" x2="77295" y2="41667"/>
                        <a14:foregroundMark x1="82609" y1="45833" x2="82609" y2="45833"/>
                        <a14:foregroundMark x1="92271" y1="41667" x2="92271" y2="41667"/>
                        <a14:foregroundMark x1="24638" y1="43750" x2="24638" y2="43750"/>
                        <a14:foregroundMark x1="21256" y1="52083" x2="21256" y2="52083"/>
                        <a14:foregroundMark x1="10628" y1="41667" x2="10628" y2="41667"/>
                        <a14:backgroundMark x1="59903" y1="62500" x2="59903" y2="6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2848" y="4681256"/>
            <a:ext cx="3351322" cy="10041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11" b="89474" l="0" r="97409">
                        <a14:foregroundMark x1="90155" y1="35526" x2="90155" y2="35526"/>
                        <a14:foregroundMark x1="80829" y1="40789" x2="80829" y2="40789"/>
                        <a14:foregroundMark x1="76166" y1="43421" x2="76166" y2="43421"/>
                        <a14:foregroundMark x1="59067" y1="38158" x2="59067" y2="38158"/>
                        <a14:foregroundMark x1="16580" y1="25000" x2="16580" y2="25000"/>
                        <a14:foregroundMark x1="18653" y1="34211" x2="18653" y2="34211"/>
                        <a14:foregroundMark x1="17098" y1="21053" x2="17098" y2="21053"/>
                        <a14:foregroundMark x1="10363" y1="48684" x2="10363" y2="48684"/>
                        <a14:foregroundMark x1="13472" y1="52632" x2="14508" y2="56579"/>
                        <a14:foregroundMark x1="9326" y1="47368" x2="9326" y2="47368"/>
                        <a14:foregroundMark x1="7772" y1="44737" x2="4145" y2="53947"/>
                        <a14:foregroundMark x1="3109" y1="57895" x2="3627" y2="64474"/>
                        <a14:foregroundMark x1="4145" y1="71053" x2="9845" y2="75000"/>
                        <a14:foregroundMark x1="11399" y1="75000" x2="15026" y2="60526"/>
                        <a14:foregroundMark x1="10881" y1="48684" x2="13472" y2="53947"/>
                        <a14:foregroundMark x1="17617" y1="52632" x2="17098" y2="40789"/>
                        <a14:foregroundMark x1="19171" y1="52632" x2="24352" y2="50000"/>
                        <a14:foregroundMark x1="18653" y1="34211" x2="22280" y2="34211"/>
                        <a14:foregroundMark x1="15544" y1="28947" x2="13472" y2="210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0209" y="4254900"/>
            <a:ext cx="3824645" cy="18309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717" b="94340" l="0" r="99057">
                        <a14:foregroundMark x1="51887" y1="28302" x2="51887" y2="28302"/>
                        <a14:foregroundMark x1="63679" y1="42453" x2="63679" y2="42453"/>
                        <a14:foregroundMark x1="8962" y1="37736" x2="8962" y2="377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4703" y="2191996"/>
            <a:ext cx="2950151" cy="9578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76" b="89394" l="606" r="95758">
                        <a14:foregroundMark x1="13939" y1="30303" x2="13939" y2="30303"/>
                        <a14:foregroundMark x1="6667" y1="40909" x2="6667" y2="40909"/>
                        <a14:foregroundMark x1="23030" y1="43939" x2="23030" y2="43939"/>
                        <a14:foregroundMark x1="18788" y1="40909" x2="18788" y2="40909"/>
                        <a14:foregroundMark x1="20000" y1="45455" x2="20000" y2="45455"/>
                        <a14:foregroundMark x1="24848" y1="48485" x2="24848" y2="48485"/>
                        <a14:foregroundMark x1="24242" y1="42424" x2="24242" y2="42424"/>
                        <a14:foregroundMark x1="16970" y1="51515" x2="16970" y2="51515"/>
                        <a14:foregroundMark x1="10303" y1="53030" x2="10303" y2="53030"/>
                        <a14:foregroundMark x1="30909" y1="48485" x2="30909" y2="48485"/>
                        <a14:foregroundMark x1="43636" y1="36364" x2="43636" y2="36364"/>
                        <a14:foregroundMark x1="52121" y1="36364" x2="52121" y2="36364"/>
                        <a14:foregroundMark x1="63636" y1="43939" x2="63636" y2="43939"/>
                        <a14:foregroundMark x1="82424" y1="51515" x2="82424" y2="51515"/>
                        <a14:foregroundMark x1="18788" y1="72727" x2="18788" y2="7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1579" y="2012725"/>
            <a:ext cx="3431951" cy="117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05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97280"/>
            <a:ext cx="9603275" cy="75647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Future Directions</a:t>
            </a:r>
            <a:endParaRPr lang="ko-KR" altLang="en-US" sz="4000" dirty="0"/>
          </a:p>
        </p:txBody>
      </p:sp>
      <p:sp>
        <p:nvSpPr>
          <p:cNvPr id="3" name="내용 개체 틀 5"/>
          <p:cNvSpPr txBox="1">
            <a:spLocks/>
          </p:cNvSpPr>
          <p:nvPr/>
        </p:nvSpPr>
        <p:spPr>
          <a:xfrm>
            <a:off x="1451579" y="2044699"/>
            <a:ext cx="9603275" cy="3680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300" dirty="0"/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1451579" y="2369373"/>
            <a:ext cx="9623594" cy="512870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이러한 방법들로 텍스트 </a:t>
            </a:r>
            <a:r>
              <a:rPr lang="ko-KR" altLang="en-US" sz="3200" dirty="0" err="1"/>
              <a:t>마이닝</a:t>
            </a:r>
            <a:r>
              <a:rPr lang="ko-KR" altLang="en-US" sz="3200" dirty="0"/>
              <a:t> 도구 개선</a:t>
            </a:r>
            <a:endParaRPr lang="en-US" altLang="ko-KR" sz="3200" dirty="0"/>
          </a:p>
          <a:p>
            <a:endParaRPr lang="en-US" altLang="ko-KR" sz="1000" dirty="0"/>
          </a:p>
          <a:p>
            <a:r>
              <a:rPr lang="ko-KR" altLang="en-US" sz="3200" dirty="0"/>
              <a:t>의학</a:t>
            </a:r>
            <a:r>
              <a:rPr lang="en-US" altLang="ko-KR" sz="3200" dirty="0"/>
              <a:t>(</a:t>
            </a:r>
            <a:r>
              <a:rPr lang="ko-KR" altLang="en-US" sz="3200" dirty="0" err="1"/>
              <a:t>종양학</a:t>
            </a:r>
            <a:r>
              <a:rPr lang="en-US" altLang="ko-KR" sz="3200" dirty="0"/>
              <a:t>)</a:t>
            </a:r>
            <a:r>
              <a:rPr lang="ko-KR" altLang="en-US" sz="3200" dirty="0"/>
              <a:t>을 벗어나 다른 학문 가능</a:t>
            </a:r>
            <a:endParaRPr lang="en-US" altLang="ko-KR" sz="3200" dirty="0"/>
          </a:p>
          <a:p>
            <a:endParaRPr lang="en-US" altLang="ko-KR" sz="1000" dirty="0"/>
          </a:p>
          <a:p>
            <a:r>
              <a:rPr lang="ko-KR" altLang="en-US" sz="3200" dirty="0"/>
              <a:t>의미 유사성 방법을 사용하여 보다 정확한 </a:t>
            </a:r>
            <a:br>
              <a:rPr lang="en-US" altLang="ko-KR" sz="3200" dirty="0"/>
            </a:br>
            <a:r>
              <a:rPr lang="ko-KR" altLang="en-US" sz="3200" dirty="0"/>
              <a:t>답변을 제공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293684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1097280"/>
            <a:ext cx="9603275" cy="75647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Closing Remarks</a:t>
            </a:r>
            <a:endParaRPr lang="ko-KR" altLang="en-US" sz="4800" dirty="0"/>
          </a:p>
        </p:txBody>
      </p:sp>
      <p:sp>
        <p:nvSpPr>
          <p:cNvPr id="3" name="내용 개체 틀 5"/>
          <p:cNvSpPr txBox="1">
            <a:spLocks/>
          </p:cNvSpPr>
          <p:nvPr/>
        </p:nvSpPr>
        <p:spPr>
          <a:xfrm>
            <a:off x="1451579" y="2044699"/>
            <a:ext cx="9603275" cy="3680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300" dirty="0"/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1451579" y="2877373"/>
            <a:ext cx="9623594" cy="512870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/>
              <a:t>우리는 미래의 생물 정보 검색 엔진이 단순히 질의와 관련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  </a:t>
            </a:r>
            <a:r>
              <a:rPr lang="ko-KR" altLang="en-US" sz="2800" dirty="0"/>
              <a:t>된 문서를 검색하는 대신에 사용자 질의에 직접 </a:t>
            </a:r>
            <a:r>
              <a:rPr lang="ko-KR" altLang="en-US" sz="2800" spc="100" dirty="0"/>
              <a:t>답변하고</a:t>
            </a:r>
            <a:endParaRPr lang="en-US" altLang="ko-KR" sz="2800" spc="100" dirty="0"/>
          </a:p>
          <a:p>
            <a:pPr marL="0" indent="0">
              <a:buNone/>
            </a:pPr>
            <a:r>
              <a:rPr lang="en-US" altLang="ko-KR" sz="2800" spc="100" dirty="0"/>
              <a:t> </a:t>
            </a:r>
            <a:r>
              <a:rPr lang="ko-KR" altLang="en-US" sz="2800" dirty="0"/>
              <a:t> 새로운 문헌 기반의 가설을 세울 수 있을 것으로 기대한다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958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17779" y="765722"/>
            <a:ext cx="8637073" cy="2541431"/>
          </a:xfrm>
        </p:spPr>
        <p:txBody>
          <a:bodyPr>
            <a:noAutofit/>
          </a:bodyPr>
          <a:lstStyle/>
          <a:p>
            <a:pPr algn="ctr"/>
            <a:br>
              <a:rPr lang="ko-KR" altLang="en-US" sz="4000" dirty="0"/>
            </a:br>
            <a:r>
              <a:rPr lang="en-US" altLang="ko-KR" sz="4000" dirty="0"/>
              <a:t>Tensor Factorization towards Precision Medicine 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17780" y="3677508"/>
            <a:ext cx="8637072" cy="977621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/>
              <a:t>정밀 의학품에 대한 </a:t>
            </a:r>
            <a:r>
              <a:rPr lang="ko-KR" altLang="en-US" sz="2800" dirty="0" err="1"/>
              <a:t>텐서</a:t>
            </a:r>
            <a:r>
              <a:rPr lang="ko-KR" altLang="en-US" sz="2800" dirty="0"/>
              <a:t> 분해 분석</a:t>
            </a:r>
          </a:p>
        </p:txBody>
      </p:sp>
    </p:spTree>
    <p:extLst>
      <p:ext uri="{BB962C8B-B14F-4D97-AF65-F5344CB8AC3E}">
        <p14:creationId xmlns:p14="http://schemas.microsoft.com/office/powerpoint/2010/main" val="489072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정밀 의약품에 대한 </a:t>
            </a:r>
            <a:r>
              <a:rPr lang="ko-KR" altLang="en-US" dirty="0" err="1"/>
              <a:t>텐서</a:t>
            </a:r>
            <a:r>
              <a:rPr lang="ko-KR" altLang="en-US" dirty="0"/>
              <a:t> 분해 분석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885371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63044200" descr="EMB00002f6c4f7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5" b="94225" l="1392" r="96024">
                        <a14:foregroundMark x1="12326" y1="81763" x2="12326" y2="81763"/>
                        <a14:foregroundMark x1="11133" y1="74772" x2="11133" y2="74772"/>
                        <a14:foregroundMark x1="6759" y1="86322" x2="6759" y2="86322"/>
                        <a14:foregroundMark x1="9344" y1="83587" x2="9344" y2="83587"/>
                        <a14:foregroundMark x1="87873" y1="78116" x2="87873" y2="78116"/>
                        <a14:foregroundMark x1="83897" y1="82675" x2="83897" y2="82675"/>
                        <a14:foregroundMark x1="85089" y1="80547" x2="85089" y2="80547"/>
                        <a14:foregroundMark x1="43936" y1="37386" x2="43936" y2="37386"/>
                        <a14:foregroundMark x1="35785" y1="46201" x2="35785" y2="46201"/>
                        <a14:foregroundMark x1="51093" y1="24316" x2="51093" y2="24316"/>
                        <a14:foregroundMark x1="57256" y1="17325" x2="57256" y2="17325"/>
                        <a14:foregroundMark x1="93837" y1="77204" x2="93837" y2="77204"/>
                        <a14:foregroundMark x1="93837" y1="86018" x2="93837" y2="86018"/>
                        <a14:foregroundMark x1="93837" y1="82675" x2="93837" y2="82675"/>
                        <a14:foregroundMark x1="94235" y1="87842" x2="94235" y2="87842"/>
                        <a14:foregroundMark x1="91451" y1="89058" x2="91451" y2="89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54" y="2201073"/>
            <a:ext cx="5546851" cy="35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6613805" y="3446438"/>
            <a:ext cx="4441049" cy="1407745"/>
          </a:xfrm>
        </p:spPr>
        <p:txBody>
          <a:bodyPr>
            <a:normAutofit/>
          </a:bodyPr>
          <a:lstStyle/>
          <a:p>
            <a:r>
              <a:rPr lang="ko-KR" altLang="en-US" sz="2700" dirty="0"/>
              <a:t>급속하게 증가하는 데이터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568405" y="6446520"/>
            <a:ext cx="9603275" cy="41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/>
              <a:t>이미지 출처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pixabay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무료이미지</a:t>
            </a:r>
            <a:r>
              <a:rPr lang="en-US" altLang="ko-KR" sz="2000" dirty="0"/>
              <a:t>), </a:t>
            </a:r>
            <a:r>
              <a:rPr lang="ko-KR" altLang="en-US" sz="2000" dirty="0"/>
              <a:t>직접 제작</a:t>
            </a:r>
          </a:p>
        </p:txBody>
      </p:sp>
    </p:spTree>
    <p:extLst>
      <p:ext uri="{BB962C8B-B14F-4D97-AF65-F5344CB8AC3E}">
        <p14:creationId xmlns:p14="http://schemas.microsoft.com/office/powerpoint/2010/main" val="2800226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정밀 의약품에 대한 </a:t>
            </a:r>
            <a:r>
              <a:rPr lang="ko-KR" altLang="en-US" dirty="0" err="1"/>
              <a:t>텐서</a:t>
            </a:r>
            <a:r>
              <a:rPr lang="ko-KR" altLang="en-US" dirty="0"/>
              <a:t> 분해 분석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480"/>
          <a:stretch/>
        </p:blipFill>
        <p:spPr>
          <a:xfrm>
            <a:off x="6253216" y="3473481"/>
            <a:ext cx="3805184" cy="2498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9405" l="1183" r="98817">
                        <a14:foregroundMark x1="34911" y1="97024" x2="60947" y2="970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3117" y="3187151"/>
            <a:ext cx="2947512" cy="2930071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885371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1451578" y="2201073"/>
            <a:ext cx="8606821" cy="798159"/>
          </a:xfrm>
        </p:spPr>
        <p:txBody>
          <a:bodyPr>
            <a:normAutofit/>
          </a:bodyPr>
          <a:lstStyle/>
          <a:p>
            <a:r>
              <a:rPr lang="en-US" altLang="ko-KR" sz="2700" dirty="0"/>
              <a:t>But </a:t>
            </a:r>
            <a:r>
              <a:rPr lang="ko-KR" altLang="en-US" sz="2700" dirty="0"/>
              <a:t>각종 소음과 누락데이터로 인한 난항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758" l="0" r="99838">
                        <a14:foregroundMark x1="18182" y1="3874" x2="18182" y2="3874"/>
                        <a14:foregroundMark x1="79383" y1="6538" x2="79383" y2="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2122" y="2825439"/>
            <a:ext cx="9603276" cy="3456432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2568405" y="6446520"/>
            <a:ext cx="9603275" cy="41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/>
              <a:t>이미지 출처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pixabay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무료이미지</a:t>
            </a:r>
            <a:r>
              <a:rPr lang="en-US" altLang="ko-KR" sz="2000" dirty="0"/>
              <a:t>), </a:t>
            </a:r>
            <a:r>
              <a:rPr lang="ko-KR" altLang="en-US" sz="2000" dirty="0"/>
              <a:t>직접 제작</a:t>
            </a:r>
          </a:p>
        </p:txBody>
      </p:sp>
    </p:spTree>
    <p:extLst>
      <p:ext uri="{BB962C8B-B14F-4D97-AF65-F5344CB8AC3E}">
        <p14:creationId xmlns:p14="http://schemas.microsoft.com/office/powerpoint/2010/main" val="76379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정밀 의약품에 대한 </a:t>
            </a:r>
            <a:r>
              <a:rPr lang="ko-KR" altLang="en-US" dirty="0" err="1"/>
              <a:t>텐서</a:t>
            </a:r>
            <a:r>
              <a:rPr lang="ko-KR" altLang="en-US" dirty="0"/>
              <a:t> 분해 분석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885371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1451578" y="2090223"/>
            <a:ext cx="9603275" cy="586406"/>
          </a:xfrm>
        </p:spPr>
        <p:txBody>
          <a:bodyPr>
            <a:normAutofit/>
          </a:bodyPr>
          <a:lstStyle/>
          <a:p>
            <a:r>
              <a:rPr lang="ko-KR" altLang="en-US" sz="2700" dirty="0"/>
              <a:t>정밀 의학은 모든 데이터를 활용한 맞춤치료를 목적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1" b="100000" l="417" r="98750">
                        <a14:foregroundMark x1="29583" y1="5727" x2="28333" y2="15859"/>
                        <a14:foregroundMark x1="32083" y1="1322" x2="32083" y2="1322"/>
                        <a14:foregroundMark x1="38750" y1="18502" x2="38750" y2="18502"/>
                        <a14:foregroundMark x1="40417" y1="24229" x2="40417" y2="24229"/>
                        <a14:foregroundMark x1="40417" y1="13656" x2="40417" y2="13656"/>
                        <a14:foregroundMark x1="41250" y1="14978" x2="41250" y2="14978"/>
                        <a14:foregroundMark x1="40417" y1="13216" x2="40417" y2="13216"/>
                        <a14:foregroundMark x1="42083" y1="11013" x2="42083" y2="11013"/>
                        <a14:foregroundMark x1="75833" y1="10573" x2="75833" y2="10573"/>
                        <a14:foregroundMark x1="72500" y1="3524" x2="72500" y2="3524"/>
                        <a14:foregroundMark x1="79167" y1="9692" x2="79167" y2="9692"/>
                        <a14:foregroundMark x1="77917" y1="3965" x2="77917" y2="3965"/>
                        <a14:foregroundMark x1="85417" y1="27753" x2="85417" y2="27753"/>
                        <a14:foregroundMark x1="80000" y1="23348" x2="80000" y2="23348"/>
                        <a14:foregroundMark x1="83333" y1="21145" x2="83333" y2="21145"/>
                        <a14:foregroundMark x1="82083" y1="31718" x2="82083" y2="31718"/>
                        <a14:foregroundMark x1="83750" y1="29956" x2="56667" y2="51542"/>
                        <a14:foregroundMark x1="82083" y1="35683" x2="77083" y2="80617"/>
                        <a14:foregroundMark x1="49167" y1="55507" x2="19583" y2="43612"/>
                        <a14:foregroundMark x1="38750" y1="33921" x2="23333" y2="32599"/>
                        <a14:foregroundMark x1="51667" y1="40969" x2="51667" y2="40969"/>
                        <a14:foregroundMark x1="43750" y1="40969" x2="43750" y2="40969"/>
                        <a14:foregroundMark x1="17917" y1="66079" x2="17917" y2="66079"/>
                        <a14:foregroundMark x1="17500" y1="74890" x2="17500" y2="88987"/>
                        <a14:foregroundMark x1="33750" y1="53744" x2="35417" y2="93833"/>
                        <a14:foregroundMark x1="50417" y1="72687" x2="50417" y2="72687"/>
                        <a14:foregroundMark x1="18750" y1="95154" x2="18750" y2="95154"/>
                        <a14:foregroundMark x1="51250" y1="67841" x2="49583" y2="92070"/>
                        <a14:backgroundMark x1="18333" y1="7048" x2="17500" y2="25551"/>
                        <a14:backgroundMark x1="16667" y1="27313" x2="8750" y2="31718"/>
                        <a14:backgroundMark x1="42083" y1="5727" x2="56250" y2="3965"/>
                        <a14:backgroundMark x1="54583" y1="9251" x2="54583" y2="28194"/>
                        <a14:backgroundMark x1="1250" y1="59031" x2="1667" y2="96916"/>
                        <a14:backgroundMark x1="51667" y1="18943" x2="49167" y2="31278"/>
                        <a14:backgroundMark x1="9583" y1="98238" x2="4583" y2="88106"/>
                        <a14:backgroundMark x1="52500" y1="96916" x2="55417" y2="95154"/>
                        <a14:backgroundMark x1="55000" y1="62555" x2="57083" y2="62555"/>
                        <a14:backgroundMark x1="60833" y1="61233" x2="60833" y2="61233"/>
                        <a14:backgroundMark x1="42500" y1="13216" x2="42500" y2="13216"/>
                        <a14:backgroundMark x1="44167" y1="15859" x2="44167" y2="15859"/>
                        <a14:backgroundMark x1="43333" y1="14978" x2="43333" y2="14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308" y="3158410"/>
            <a:ext cx="3188289" cy="30155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57" b="98932" l="9606" r="9211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511" y="2913098"/>
            <a:ext cx="3183393" cy="32609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888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9513" y="3853018"/>
            <a:ext cx="1152144" cy="1381062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568405" y="6446520"/>
            <a:ext cx="9603275" cy="41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/>
              <a:t>이미지 출처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pixabay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무료이미지</a:t>
            </a:r>
            <a:r>
              <a:rPr lang="en-US" altLang="ko-KR" sz="2000" dirty="0"/>
              <a:t>), </a:t>
            </a:r>
            <a:r>
              <a:rPr lang="ko-KR" altLang="en-US" sz="2000" dirty="0"/>
              <a:t>직접 제작</a:t>
            </a:r>
          </a:p>
        </p:txBody>
      </p:sp>
    </p:spTree>
    <p:extLst>
      <p:ext uri="{BB962C8B-B14F-4D97-AF65-F5344CB8AC3E}">
        <p14:creationId xmlns:p14="http://schemas.microsoft.com/office/powerpoint/2010/main" val="181386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C2C06DA2-A7E2-46B2-9615-B83009AAFC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35389"/>
              </p:ext>
            </p:extLst>
          </p:nvPr>
        </p:nvGraphicFramePr>
        <p:xfrm>
          <a:off x="973031" y="1482112"/>
          <a:ext cx="10558553" cy="4291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CEA08E26-7556-4000-AB3D-EA7EC63FF36D}"/>
              </a:ext>
            </a:extLst>
          </p:cNvPr>
          <p:cNvSpPr txBox="1">
            <a:spLocks/>
          </p:cNvSpPr>
          <p:nvPr/>
        </p:nvSpPr>
        <p:spPr>
          <a:xfrm>
            <a:off x="5374918" y="521357"/>
            <a:ext cx="1754777" cy="96075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628205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정밀 의약품에 대한 </a:t>
            </a:r>
            <a:r>
              <a:rPr lang="ko-KR" altLang="en-US" dirty="0" err="1"/>
              <a:t>텐서</a:t>
            </a:r>
            <a:r>
              <a:rPr lang="ko-KR" altLang="en-US" dirty="0"/>
              <a:t> 분해 분석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885371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1039857" y="3278825"/>
            <a:ext cx="10682751" cy="871311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따라서 데이터의 불확실성을 해결하기 위한 새로운 솔루션 필요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568405" y="6446520"/>
            <a:ext cx="9603275" cy="41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/>
              <a:t>이미지 출처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pixabay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무료이미지</a:t>
            </a:r>
            <a:r>
              <a:rPr lang="en-US" altLang="ko-KR" sz="2000" dirty="0"/>
              <a:t>), </a:t>
            </a:r>
            <a:r>
              <a:rPr lang="ko-KR" altLang="en-US" sz="2000" dirty="0"/>
              <a:t>직접 제작</a:t>
            </a:r>
          </a:p>
        </p:txBody>
      </p:sp>
    </p:spTree>
    <p:extLst>
      <p:ext uri="{BB962C8B-B14F-4D97-AF65-F5344CB8AC3E}">
        <p14:creationId xmlns:p14="http://schemas.microsoft.com/office/powerpoint/2010/main" val="3308898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17779" y="765722"/>
            <a:ext cx="8637073" cy="2541431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dirty="0"/>
              <a:t>navigating the functional landscape of transcription factors via non-negative tensor factorization analysis of </a:t>
            </a:r>
            <a:r>
              <a:rPr lang="en-US" altLang="ko-KR" sz="4000" dirty="0" err="1"/>
              <a:t>medline</a:t>
            </a:r>
            <a:r>
              <a:rPr lang="en-US" altLang="ko-KR" sz="4000" dirty="0"/>
              <a:t> abstracts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17780" y="3677508"/>
            <a:ext cx="8637072" cy="1286378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altLang="ko-KR" sz="2800" b="1" i="1" dirty="0"/>
              <a:t>Medline </a:t>
            </a:r>
            <a:r>
              <a:rPr lang="ko-KR" altLang="ko-KR" sz="2800" b="1" i="1" dirty="0"/>
              <a:t>개요에 대한 음수 미포함 </a:t>
            </a:r>
            <a:r>
              <a:rPr lang="ko-KR" altLang="ko-KR" sz="2800" b="1" i="1" dirty="0" err="1"/>
              <a:t>텐서</a:t>
            </a:r>
            <a:r>
              <a:rPr lang="ko-KR" altLang="ko-KR" sz="2800" b="1" i="1" dirty="0"/>
              <a:t> 분해 분석을 통한 </a:t>
            </a:r>
            <a:endParaRPr lang="en-US" altLang="ko-KR" sz="2800" b="1" i="1" dirty="0"/>
          </a:p>
          <a:p>
            <a:pPr algn="ctr"/>
            <a:r>
              <a:rPr lang="ko-KR" altLang="ko-KR" sz="2800" b="1" i="1" dirty="0"/>
              <a:t>표기 요인의 기능적 요소들에 대한 탐색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308574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CD5AB9-608C-4C31-AF4B-6D4243EC51C9}"/>
              </a:ext>
            </a:extLst>
          </p:cNvPr>
          <p:cNvSpPr txBox="1"/>
          <p:nvPr/>
        </p:nvSpPr>
        <p:spPr>
          <a:xfrm>
            <a:off x="477012" y="6377940"/>
            <a:ext cx="112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http://www.kcrg.com/content/news/Dubuque-Council-approves-Medline-expansion-477336913.html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63D7BA4-5AD7-43C9-9B2C-208F875CB2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87782"/>
          </a:xfrm>
        </p:spPr>
      </p:pic>
    </p:spTree>
    <p:extLst>
      <p:ext uri="{BB962C8B-B14F-4D97-AF65-F5344CB8AC3E}">
        <p14:creationId xmlns:p14="http://schemas.microsoft.com/office/powerpoint/2010/main" val="2421317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13A4BE-6E4F-4D4B-A705-CF1650289830}"/>
              </a:ext>
            </a:extLst>
          </p:cNvPr>
          <p:cNvSpPr/>
          <p:nvPr/>
        </p:nvSpPr>
        <p:spPr>
          <a:xfrm>
            <a:off x="0" y="0"/>
            <a:ext cx="12192000" cy="610035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4114BA-025F-4C30-B360-C9731B141CCA}"/>
              </a:ext>
            </a:extLst>
          </p:cNvPr>
          <p:cNvSpPr/>
          <p:nvPr/>
        </p:nvSpPr>
        <p:spPr>
          <a:xfrm>
            <a:off x="256902" y="138139"/>
            <a:ext cx="11678194" cy="5824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0F4EF1-58D3-4232-8414-81C162B3D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89" y="580317"/>
            <a:ext cx="5129784" cy="5129784"/>
          </a:xfrm>
          <a:prstGeom prst="rect">
            <a:avLst/>
          </a:prstGeom>
        </p:spPr>
      </p:pic>
      <p:pic>
        <p:nvPicPr>
          <p:cNvPr id="24" name="내용 개체 틀 4">
            <a:extLst>
              <a:ext uri="{FF2B5EF4-FFF2-40B4-BE49-F238E27FC236}">
                <a16:creationId xmlns:a16="http://schemas.microsoft.com/office/drawing/2014/main" id="{738EF4D0-3624-4EB4-9D1C-740DBF420C1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5" y="1480103"/>
            <a:ext cx="5129213" cy="28860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06F7C9-D8FD-4AA1-A25D-228A10EFBA9A}"/>
              </a:ext>
            </a:extLst>
          </p:cNvPr>
          <p:cNvSpPr/>
          <p:nvPr/>
        </p:nvSpPr>
        <p:spPr>
          <a:xfrm>
            <a:off x="5678228" y="69967"/>
            <a:ext cx="304418" cy="216378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0AD662-FE17-4B2C-B5FE-42E71D4842B8}"/>
              </a:ext>
            </a:extLst>
          </p:cNvPr>
          <p:cNvSpPr/>
          <p:nvPr/>
        </p:nvSpPr>
        <p:spPr>
          <a:xfrm>
            <a:off x="5660912" y="3984170"/>
            <a:ext cx="339050" cy="197804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2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341915-C02E-482E-AB6E-B97E79A92D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C0C85B-31D0-451A-AC1C-797509BAD8E3}"/>
              </a:ext>
            </a:extLst>
          </p:cNvPr>
          <p:cNvSpPr/>
          <p:nvPr/>
        </p:nvSpPr>
        <p:spPr>
          <a:xfrm>
            <a:off x="184348" y="378823"/>
            <a:ext cx="11755099" cy="6074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3B78D1-F1F4-4FBC-B436-77A7D9323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81" y="1667367"/>
            <a:ext cx="3517119" cy="3517119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407FC49-7DAA-4BB9-AB8E-7E89BF4C1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7" y="1667367"/>
            <a:ext cx="3818431" cy="35171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768A1B-78D7-43A5-A455-9BF206178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13ABA9-3277-458B-93C5-B15556AD02E6}"/>
              </a:ext>
            </a:extLst>
          </p:cNvPr>
          <p:cNvSpPr/>
          <p:nvPr/>
        </p:nvSpPr>
        <p:spPr>
          <a:xfrm>
            <a:off x="4002778" y="378823"/>
            <a:ext cx="162820" cy="1737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F7475D-0C5E-4B74-AD8A-980A34AB76C4}"/>
              </a:ext>
            </a:extLst>
          </p:cNvPr>
          <p:cNvSpPr/>
          <p:nvPr/>
        </p:nvSpPr>
        <p:spPr>
          <a:xfrm>
            <a:off x="7984028" y="378823"/>
            <a:ext cx="162820" cy="1737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B72487-F582-49FC-9E48-6A79EA15D853}"/>
              </a:ext>
            </a:extLst>
          </p:cNvPr>
          <p:cNvSpPr/>
          <p:nvPr/>
        </p:nvSpPr>
        <p:spPr>
          <a:xfrm>
            <a:off x="7980818" y="4715691"/>
            <a:ext cx="162820" cy="1737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09F970-09B7-489B-ADC0-2D5FD857473C}"/>
              </a:ext>
            </a:extLst>
          </p:cNvPr>
          <p:cNvSpPr/>
          <p:nvPr/>
        </p:nvSpPr>
        <p:spPr>
          <a:xfrm>
            <a:off x="4028302" y="4694629"/>
            <a:ext cx="127255" cy="178454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64736E-ABFE-42E3-B157-9584BC14A6B6}"/>
              </a:ext>
            </a:extLst>
          </p:cNvPr>
          <p:cNvSpPr/>
          <p:nvPr/>
        </p:nvSpPr>
        <p:spPr>
          <a:xfrm>
            <a:off x="4012210" y="2111503"/>
            <a:ext cx="162820" cy="2562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CA514D-24AC-4115-99F4-FE2565E282E2}"/>
              </a:ext>
            </a:extLst>
          </p:cNvPr>
          <p:cNvSpPr/>
          <p:nvPr/>
        </p:nvSpPr>
        <p:spPr>
          <a:xfrm>
            <a:off x="7975835" y="2132566"/>
            <a:ext cx="162820" cy="2562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0100D-79C5-42B2-A197-0576D284CBCC}"/>
              </a:ext>
            </a:extLst>
          </p:cNvPr>
          <p:cNvSpPr txBox="1"/>
          <p:nvPr/>
        </p:nvSpPr>
        <p:spPr>
          <a:xfrm>
            <a:off x="1080301" y="6127654"/>
            <a:ext cx="112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http://www.kcrg.com/content/news/Dubuque-Council-approves-Medline-expansion-477336913.html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50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EFA5D059-DF25-4CEE-8F62-AD6185C3B2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r="1" b="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F1B61D-1C37-4710-9C88-66C19DAD3528}"/>
              </a:ext>
            </a:extLst>
          </p:cNvPr>
          <p:cNvSpPr txBox="1"/>
          <p:nvPr/>
        </p:nvSpPr>
        <p:spPr>
          <a:xfrm>
            <a:off x="2626307" y="6232744"/>
            <a:ext cx="931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https://ko.wikipedia.org/wiki/%ED%85%90%EC%84%9C%ED%94%8C%EB%A1%9C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F7FAA1E-9DCE-4945-9AAD-3655B85E17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1" y="173887"/>
            <a:ext cx="4954588" cy="604403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800" b="1" dirty="0" err="1"/>
              <a:t>텐서</a:t>
            </a:r>
            <a:r>
              <a:rPr lang="en-US" altLang="ko-KR" sz="2800" b="1" dirty="0"/>
              <a:t>(tensor)</a:t>
            </a:r>
          </a:p>
          <a:p>
            <a:endParaRPr lang="en-US" altLang="ko-KR" sz="2800" dirty="0"/>
          </a:p>
          <a:p>
            <a:r>
              <a:rPr lang="ko-KR" altLang="en-US" sz="2800" b="1" dirty="0"/>
              <a:t>오퍼레이션</a:t>
            </a:r>
            <a:r>
              <a:rPr lang="en-US" altLang="ko-KR" sz="2800" b="1" dirty="0"/>
              <a:t>(op)</a:t>
            </a:r>
          </a:p>
          <a:p>
            <a:endParaRPr lang="en-US" altLang="ko-KR" sz="2800" dirty="0"/>
          </a:p>
          <a:p>
            <a:r>
              <a:rPr lang="ko-KR" altLang="en-US" sz="2800" b="1" dirty="0"/>
              <a:t>세션</a:t>
            </a:r>
            <a:r>
              <a:rPr lang="en-US" altLang="ko-KR" sz="2800" b="1" dirty="0"/>
              <a:t>(session)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상수</a:t>
            </a:r>
            <a:r>
              <a:rPr lang="en-US" altLang="ko-KR" sz="2800" b="1" dirty="0"/>
              <a:t>(Constant)</a:t>
            </a:r>
          </a:p>
          <a:p>
            <a:endParaRPr lang="en-US" altLang="ko-KR" sz="2800" b="1" dirty="0"/>
          </a:p>
          <a:p>
            <a:r>
              <a:rPr lang="ko-KR" altLang="en-US" sz="2800" b="1" dirty="0" err="1"/>
              <a:t>심볼릭</a:t>
            </a:r>
            <a:r>
              <a:rPr lang="ko-KR" altLang="en-US" sz="2800" b="1" dirty="0"/>
              <a:t> 변수</a:t>
            </a:r>
            <a:r>
              <a:rPr lang="en-US" altLang="ko-KR" sz="2800" b="1" dirty="0"/>
              <a:t>(Placeholder)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변수</a:t>
            </a:r>
            <a:r>
              <a:rPr lang="en-US" altLang="ko-KR" sz="2800" b="1" dirty="0"/>
              <a:t>(Variable)</a:t>
            </a:r>
            <a:endParaRPr lang="en-US" altLang="ko-KR" sz="2800" dirty="0"/>
          </a:p>
          <a:p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0009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C9BC0D-A7A8-4871-81A6-CFD232C2A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11"/>
          <a:stretch/>
        </p:blipFill>
        <p:spPr>
          <a:xfrm>
            <a:off x="955806" y="0"/>
            <a:ext cx="10280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81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20188C-59F2-4F6B-B86B-D879629A1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7" r="41297"/>
          <a:stretch/>
        </p:blipFill>
        <p:spPr>
          <a:xfrm>
            <a:off x="1" y="-1"/>
            <a:ext cx="6100118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1E579C-6C6E-43D0-8D65-8DAADF16C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88"/>
          <a:stretch/>
        </p:blipFill>
        <p:spPr>
          <a:xfrm>
            <a:off x="6100119" y="0"/>
            <a:ext cx="6139310" cy="68580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842F29-FA56-4A98-9816-FBBE73018B27}"/>
              </a:ext>
            </a:extLst>
          </p:cNvPr>
          <p:cNvCxnSpPr>
            <a:cxnSpLocks/>
          </p:cNvCxnSpPr>
          <p:nvPr/>
        </p:nvCxnSpPr>
        <p:spPr>
          <a:xfrm>
            <a:off x="6100119" y="401594"/>
            <a:ext cx="0" cy="605481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55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ECB4B4-8499-4630-8A9E-4881ADDC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2" y="0"/>
            <a:ext cx="10453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05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7AD1A4-5818-4195-972B-A3CE833A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97" y="56612"/>
            <a:ext cx="8640205" cy="67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22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C736E-1223-4E1F-8A57-50384618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5702" y="1084217"/>
            <a:ext cx="9144000" cy="6008915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ko-KR" sz="5300" b="1" i="1" dirty="0"/>
            </a:br>
            <a:r>
              <a:rPr lang="en-US" altLang="ko-KR" sz="4400" b="1" i="1" dirty="0"/>
              <a:t>Network-based ML </a:t>
            </a:r>
            <a:br>
              <a:rPr lang="en-US" altLang="ko-KR" sz="4400" b="1" i="1" dirty="0"/>
            </a:br>
            <a:r>
              <a:rPr lang="en-US" altLang="ko-KR" sz="4400" b="1" i="1" dirty="0"/>
              <a:t>and graph theory algorithms for Precision oncology</a:t>
            </a:r>
            <a:br>
              <a:rPr lang="en-US" altLang="ko-KR" sz="4900" b="1" i="1" dirty="0"/>
            </a:br>
            <a:br>
              <a:rPr lang="en-US" altLang="ko-KR" sz="3600" b="1" i="1" dirty="0"/>
            </a:br>
            <a:r>
              <a:rPr lang="ko-KR" altLang="ko-KR" sz="3600" i="1" dirty="0"/>
              <a:t>정밀 종양학을 위한 네트워크 기반 </a:t>
            </a:r>
            <a:br>
              <a:rPr lang="en-US" altLang="ko-KR" sz="3600" i="1" dirty="0"/>
            </a:br>
            <a:r>
              <a:rPr lang="ko-KR" altLang="ko-KR" sz="3600" i="1" dirty="0"/>
              <a:t>머신 러닝과 그래프 이론</a:t>
            </a:r>
            <a:br>
              <a:rPr lang="ko-KR" altLang="ko-KR" dirty="0"/>
            </a:br>
            <a:r>
              <a:rPr lang="en-US" altLang="ko-KR" dirty="0"/>
              <a:t> </a:t>
            </a:r>
            <a:br>
              <a:rPr lang="ko-KR" altLang="ko-KR" dirty="0"/>
            </a:br>
            <a:br>
              <a:rPr lang="ko-KR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624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50A8-D76C-47C9-83C4-C4E79A8CEE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-209005"/>
            <a:ext cx="12192000" cy="6309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회귀 분석</a:t>
            </a:r>
            <a:r>
              <a:rPr lang="en-US" altLang="ko-KR" sz="2400" b="1" dirty="0"/>
              <a:t>(Regression) :</a:t>
            </a:r>
            <a:r>
              <a:rPr lang="en-US" altLang="ko-KR" sz="2400" dirty="0"/>
              <a:t> </a:t>
            </a:r>
            <a:r>
              <a:rPr lang="ko-KR" altLang="en-US" sz="2400" dirty="0"/>
              <a:t>주어진 것에 대해</a:t>
            </a:r>
            <a:r>
              <a:rPr lang="en-US" altLang="ko-KR" sz="2400" dirty="0"/>
              <a:t>, </a:t>
            </a:r>
            <a:r>
              <a:rPr lang="ko-KR" altLang="en-US" sz="2400" dirty="0"/>
              <a:t>실수로 예측되는 것</a:t>
            </a:r>
            <a:r>
              <a:rPr lang="en-US" altLang="ko-KR" sz="2400" dirty="0"/>
              <a:t>. </a:t>
            </a:r>
            <a:r>
              <a:rPr lang="ko-KR" altLang="en-US" sz="2400" dirty="0"/>
              <a:t>예측되는 결과의 가지 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 가 정해지지 않은 것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선형 회귀 분석</a:t>
            </a:r>
            <a:r>
              <a:rPr lang="en-US" altLang="ko-KR" sz="2400" b="1" dirty="0"/>
              <a:t>(Linear Regression) :</a:t>
            </a:r>
            <a:r>
              <a:rPr lang="en-US" altLang="ko-KR" sz="2400" dirty="0"/>
              <a:t> </a:t>
            </a:r>
            <a:r>
              <a:rPr lang="ko-KR" altLang="en-US" sz="2400" dirty="0"/>
              <a:t>회귀 학습을 통하여 그래프 상에 선을 그렸을 때</a:t>
            </a:r>
            <a:r>
              <a:rPr lang="en-US" altLang="ko-KR" sz="2400" dirty="0"/>
              <a:t>, </a:t>
            </a:r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가설과 실제 데이터 값의 차이가 가장 작게끔 선을 그리는 것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가중치</a:t>
            </a:r>
            <a:r>
              <a:rPr lang="en-US" altLang="ko-KR" sz="2400" b="1" dirty="0"/>
              <a:t>(Weight) :</a:t>
            </a:r>
            <a:r>
              <a:rPr lang="en-US" altLang="ko-KR" sz="2400" dirty="0"/>
              <a:t> </a:t>
            </a:r>
            <a:r>
              <a:rPr lang="ko-KR" altLang="en-US" sz="2400" dirty="0"/>
              <a:t>결과 값에 대한 </a:t>
            </a:r>
            <a:r>
              <a:rPr lang="en-US" altLang="ko-KR" sz="2400" dirty="0"/>
              <a:t>n</a:t>
            </a:r>
            <a:r>
              <a:rPr lang="ko-KR" altLang="en-US" sz="2400" dirty="0"/>
              <a:t>개의 조건들의 각각의 비중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비용</a:t>
            </a:r>
            <a:r>
              <a:rPr lang="en-US" altLang="ko-KR" sz="2400" b="1" dirty="0"/>
              <a:t>(Cost) :</a:t>
            </a:r>
            <a:r>
              <a:rPr lang="en-US" altLang="ko-KR" sz="2400" dirty="0"/>
              <a:t> </a:t>
            </a:r>
            <a:r>
              <a:rPr lang="ko-KR" altLang="en-US" sz="2400" dirty="0"/>
              <a:t>평균 오류 값</a:t>
            </a:r>
            <a:r>
              <a:rPr lang="en-US" altLang="ko-KR" sz="2400" dirty="0"/>
              <a:t>. </a:t>
            </a:r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비용을 </a:t>
            </a:r>
            <a:r>
              <a:rPr lang="en-US" altLang="ko-KR" sz="2400" dirty="0"/>
              <a:t>0</a:t>
            </a:r>
            <a:r>
              <a:rPr lang="ko-KR" altLang="en-US" sz="2400" dirty="0"/>
              <a:t>으로 만든다면 오류가 없는 완벽한 값</a:t>
            </a:r>
            <a:r>
              <a:rPr lang="en-US" altLang="ko-KR" sz="2400" dirty="0"/>
              <a:t>. </a:t>
            </a:r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따라서 가중치를 바꿔가며 비용을 낮추려는 것이 회귀의 목표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편차</a:t>
            </a:r>
            <a:r>
              <a:rPr lang="en-US" altLang="ko-KR" sz="2400" b="1" dirty="0"/>
              <a:t>(Bias)</a:t>
            </a:r>
            <a:r>
              <a:rPr lang="en-US" altLang="ko-KR" sz="2400" dirty="0"/>
              <a:t> : </a:t>
            </a:r>
            <a:r>
              <a:rPr lang="ko-KR" altLang="en-US" sz="2400" dirty="0"/>
              <a:t>측정 값 </a:t>
            </a:r>
            <a:r>
              <a:rPr lang="en-US" altLang="ko-KR" sz="2400" dirty="0"/>
              <a:t>or </a:t>
            </a:r>
            <a:r>
              <a:rPr lang="ko-KR" altLang="en-US" sz="2400" dirty="0"/>
              <a:t>평균 값과 참 값의 편차</a:t>
            </a:r>
            <a:r>
              <a:rPr lang="en-US" altLang="ko-KR" sz="2400" dirty="0"/>
              <a:t>. 0</a:t>
            </a:r>
            <a:r>
              <a:rPr lang="ko-KR" altLang="en-US" sz="2400" dirty="0"/>
              <a:t>으로 점점 수렴한다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5018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5A0A76DA-9703-4DE5-9DFD-FF89C79705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79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E364A23-FF22-480E-A3CD-3B7EE4BE01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927350"/>
            <a:ext cx="4638675" cy="10033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ko-KR" sz="6600" b="1" dirty="0"/>
              <a:t>MNIST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E975F-4833-4187-BDD3-2DB670E197B4}"/>
              </a:ext>
            </a:extLst>
          </p:cNvPr>
          <p:cNvSpPr txBox="1"/>
          <p:nvPr/>
        </p:nvSpPr>
        <p:spPr>
          <a:xfrm>
            <a:off x="0" y="5480139"/>
            <a:ext cx="463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https://data.world/nrippner/mnist-handwritten-digits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845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39F1B1-0C90-4297-8756-0715396E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8" y="1280161"/>
            <a:ext cx="11530184" cy="53677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AB8490-0616-4A50-B3EC-EF345ED70A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526" b="83590"/>
          <a:stretch/>
        </p:blipFill>
        <p:spPr>
          <a:xfrm>
            <a:off x="330908" y="1"/>
            <a:ext cx="11530184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5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F336276-3026-4C28-B9DC-FE518B55CD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r="27749" b="53378"/>
          <a:stretch/>
        </p:blipFill>
        <p:spPr>
          <a:xfrm>
            <a:off x="0" y="0"/>
            <a:ext cx="6102350" cy="6858000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39B6AB8D-6C61-4A3C-B0C6-DC1982DE0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08" r="21234"/>
          <a:stretch/>
        </p:blipFill>
        <p:spPr>
          <a:xfrm>
            <a:off x="6101281" y="-1"/>
            <a:ext cx="6090720" cy="685800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B3037CB-3443-4C8F-A833-417AD471E4DE}"/>
              </a:ext>
            </a:extLst>
          </p:cNvPr>
          <p:cNvCxnSpPr>
            <a:cxnSpLocks/>
          </p:cNvCxnSpPr>
          <p:nvPr/>
        </p:nvCxnSpPr>
        <p:spPr>
          <a:xfrm>
            <a:off x="6104238" y="401594"/>
            <a:ext cx="0" cy="605481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717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50A8-D76C-47C9-83C4-C4E79A8CEE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01897" y="547261"/>
            <a:ext cx="3856037" cy="8953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800" b="1" dirty="0"/>
              <a:t>경사 </a:t>
            </a:r>
            <a:r>
              <a:rPr lang="ko-KR" altLang="en-US" sz="4800" b="1" dirty="0" err="1"/>
              <a:t>하강법</a:t>
            </a:r>
            <a:endParaRPr lang="en-US" altLang="ko-KR" sz="4800" b="1" dirty="0"/>
          </a:p>
          <a:p>
            <a:endParaRPr lang="en-US" altLang="ko-KR" sz="4400" dirty="0"/>
          </a:p>
          <a:p>
            <a:pPr marL="0" indent="0">
              <a:buNone/>
            </a:pPr>
            <a:endParaRPr lang="en-US" altLang="ko-KR" sz="4400" dirty="0"/>
          </a:p>
          <a:p>
            <a:endParaRPr lang="en-US" altLang="ko-KR" sz="4400" dirty="0"/>
          </a:p>
          <a:p>
            <a:endParaRPr lang="en-US" altLang="ko-KR" sz="4400" dirty="0"/>
          </a:p>
          <a:p>
            <a:endParaRPr lang="en-US" altLang="ko-KR" sz="4400" dirty="0"/>
          </a:p>
          <a:p>
            <a:pPr marL="0" indent="0">
              <a:buNone/>
            </a:pPr>
            <a:endParaRPr lang="en-US" altLang="ko-KR" sz="4400" dirty="0"/>
          </a:p>
          <a:p>
            <a:endParaRPr lang="en-US" altLang="ko-KR" sz="4400" dirty="0"/>
          </a:p>
          <a:p>
            <a:endParaRPr lang="ko-KR" alt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3F463-02C4-4F79-98E7-46A819379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545"/>
            <a:ext cx="5305067" cy="557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1A614-2B4C-4DDD-82D3-4A7480DC3A14}"/>
              </a:ext>
            </a:extLst>
          </p:cNvPr>
          <p:cNvSpPr txBox="1"/>
          <p:nvPr/>
        </p:nvSpPr>
        <p:spPr>
          <a:xfrm>
            <a:off x="5867833" y="2046115"/>
            <a:ext cx="632416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빨간 선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기울기가 음수이므로 </a:t>
            </a:r>
            <a:r>
              <a:rPr lang="en-US" altLang="ko-KR" sz="2000" dirty="0"/>
              <a:t>+ </a:t>
            </a:r>
            <a:r>
              <a:rPr lang="ko-KR" altLang="en-US" sz="2000" dirty="0"/>
              <a:t>방향으로 가야 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>
                <a:solidFill>
                  <a:srgbClr val="0070C0"/>
                </a:solidFill>
              </a:rPr>
              <a:t>파란 선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기울기가 양수이므로 </a:t>
            </a:r>
            <a:r>
              <a:rPr lang="en-US" altLang="ko-KR" sz="2000" dirty="0"/>
              <a:t>– </a:t>
            </a:r>
            <a:r>
              <a:rPr lang="ko-KR" altLang="en-US" sz="2000" dirty="0"/>
              <a:t>방향으로 가야한다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Convergence : </a:t>
            </a:r>
            <a:r>
              <a:rPr lang="ko-KR" altLang="en-US" sz="2000" dirty="0"/>
              <a:t>최저점</a:t>
            </a:r>
            <a:r>
              <a:rPr lang="en-US" altLang="ko-KR" sz="2000" dirty="0"/>
              <a:t>. </a:t>
            </a:r>
            <a:r>
              <a:rPr lang="ko-KR" altLang="en-US" sz="2000" dirty="0"/>
              <a:t>이곳에 도달할 때 까지 하강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훈련 비율 大 </a:t>
            </a:r>
            <a:r>
              <a:rPr lang="en-US" altLang="ko-KR" sz="2000" dirty="0"/>
              <a:t>: </a:t>
            </a:r>
            <a:r>
              <a:rPr lang="ko-KR" altLang="en-US" sz="2000" dirty="0"/>
              <a:t>미분 계수와의 곱이 커져 </a:t>
            </a:r>
            <a:r>
              <a:rPr lang="ko-KR" altLang="en-US" sz="2000" dirty="0" err="1"/>
              <a:t>하강량</a:t>
            </a:r>
            <a:r>
              <a:rPr lang="ko-KR" altLang="en-US" sz="2000" dirty="0"/>
              <a:t> 大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훈련 비율 小 </a:t>
            </a:r>
            <a:r>
              <a:rPr lang="en-US" altLang="ko-KR" sz="2000" dirty="0"/>
              <a:t>: </a:t>
            </a:r>
            <a:r>
              <a:rPr lang="ko-KR" altLang="en-US" sz="2000" dirty="0"/>
              <a:t>미분 계수와의 곱이 작아져 </a:t>
            </a:r>
            <a:r>
              <a:rPr lang="ko-KR" altLang="en-US" sz="2000" dirty="0" err="1"/>
              <a:t>하강량</a:t>
            </a:r>
            <a:r>
              <a:rPr lang="ko-KR" altLang="en-US" sz="2000" dirty="0"/>
              <a:t> 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23600-99F8-481D-BBD8-FD8DF13BE584}"/>
              </a:ext>
            </a:extLst>
          </p:cNvPr>
          <p:cNvSpPr txBox="1"/>
          <p:nvPr/>
        </p:nvSpPr>
        <p:spPr>
          <a:xfrm>
            <a:off x="-22875" y="5678771"/>
            <a:ext cx="373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http://gdyoon.tistory.com/9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401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CAAC20C-6358-40C7-BFED-6E00A9AFEB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09737" y="1"/>
            <a:ext cx="8772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92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70949-91CE-46A9-A358-7ED039405938}"/>
              </a:ext>
            </a:extLst>
          </p:cNvPr>
          <p:cNvSpPr txBox="1"/>
          <p:nvPr/>
        </p:nvSpPr>
        <p:spPr>
          <a:xfrm>
            <a:off x="2890859" y="2875002"/>
            <a:ext cx="64102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NLTK &amp; KONLPY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092982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4571" y="284002"/>
            <a:ext cx="9603275" cy="1049235"/>
          </a:xfrm>
        </p:spPr>
        <p:txBody>
          <a:bodyPr/>
          <a:lstStyle/>
          <a:p>
            <a:r>
              <a:rPr lang="en-US" altLang="ko-KR" dirty="0" err="1"/>
              <a:t>Nltk</a:t>
            </a:r>
            <a:r>
              <a:rPr lang="en-US" altLang="ko-KR" dirty="0"/>
              <a:t> </a:t>
            </a:r>
            <a:r>
              <a:rPr lang="ko-KR" altLang="en-US" dirty="0"/>
              <a:t>연습 및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281"/>
            <a:ext cx="12192000" cy="497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31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280"/>
            <a:ext cx="5724144" cy="49918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44" y="1097280"/>
            <a:ext cx="6556960" cy="49918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97280"/>
            <a:ext cx="12192000" cy="4991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97280"/>
            <a:ext cx="12192000" cy="4991816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44571" y="284002"/>
            <a:ext cx="9603275" cy="1049235"/>
          </a:xfrm>
        </p:spPr>
        <p:txBody>
          <a:bodyPr/>
          <a:lstStyle/>
          <a:p>
            <a:r>
              <a:rPr lang="en-US" altLang="ko-KR" dirty="0" err="1"/>
              <a:t>Nltk</a:t>
            </a:r>
            <a:r>
              <a:rPr lang="en-US" altLang="ko-KR" dirty="0"/>
              <a:t> </a:t>
            </a:r>
            <a:r>
              <a:rPr lang="ko-KR" altLang="en-US" dirty="0"/>
              <a:t>연습 및 실습</a:t>
            </a:r>
          </a:p>
        </p:txBody>
      </p:sp>
    </p:spTree>
    <p:extLst>
      <p:ext uri="{BB962C8B-B14F-4D97-AF65-F5344CB8AC3E}">
        <p14:creationId xmlns:p14="http://schemas.microsoft.com/office/powerpoint/2010/main" val="51480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3855"/>
            <a:ext cx="12192000" cy="50431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392" y="2414016"/>
            <a:ext cx="10198608" cy="3762946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44571" y="28400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Nltk </a:t>
            </a:r>
            <a:r>
              <a:rPr lang="ko-KR" altLang="en-US"/>
              <a:t>연습 및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23705D9-D7F4-4AFD-8ADF-A7D51CE479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925"/>
            <a:ext cx="7515225" cy="5010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04394-C9CC-413A-9876-1A533A2957A4}"/>
              </a:ext>
            </a:extLst>
          </p:cNvPr>
          <p:cNvSpPr txBox="1"/>
          <p:nvPr/>
        </p:nvSpPr>
        <p:spPr>
          <a:xfrm>
            <a:off x="8034732" y="1997838"/>
            <a:ext cx="41572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4</a:t>
            </a:r>
            <a:r>
              <a:rPr lang="ko-KR" altLang="en-US" sz="6000" dirty="0"/>
              <a:t>기 생존율</a:t>
            </a:r>
            <a:endParaRPr lang="en-US" altLang="ko-KR" sz="6000" dirty="0"/>
          </a:p>
          <a:p>
            <a:pPr algn="ctr"/>
            <a:r>
              <a:rPr lang="ko-KR" altLang="en-US" sz="6000" b="1" dirty="0"/>
              <a:t> </a:t>
            </a:r>
            <a:endParaRPr lang="en-US" altLang="ko-KR" sz="6000" b="1" dirty="0"/>
          </a:p>
          <a:p>
            <a:pPr algn="ctr"/>
            <a:r>
              <a:rPr lang="en-US" altLang="ko-KR" sz="9600" b="1" dirty="0"/>
              <a:t>11%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CF0FD-F676-4A18-91F8-8C724C617AC5}"/>
              </a:ext>
            </a:extLst>
          </p:cNvPr>
          <p:cNvSpPr txBox="1"/>
          <p:nvPr/>
        </p:nvSpPr>
        <p:spPr>
          <a:xfrm>
            <a:off x="511246" y="6141308"/>
            <a:ext cx="112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http://www.sinelab.com/resources/illustration/NewsWeek_Cancer.html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648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8255" y="315907"/>
            <a:ext cx="9603275" cy="1049235"/>
          </a:xfrm>
        </p:spPr>
        <p:txBody>
          <a:bodyPr/>
          <a:lstStyle/>
          <a:p>
            <a:r>
              <a:rPr lang="en-US" altLang="ko-KR" dirty="0" err="1"/>
              <a:t>Konlpy</a:t>
            </a:r>
            <a:r>
              <a:rPr lang="en-US" altLang="ko-KR" dirty="0"/>
              <a:t> </a:t>
            </a:r>
            <a:r>
              <a:rPr lang="ko-KR" altLang="en-US" dirty="0"/>
              <a:t>연습 및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280"/>
            <a:ext cx="9400032" cy="38290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208" y="3156761"/>
            <a:ext cx="9659792" cy="29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2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05840"/>
            <a:ext cx="12192001" cy="5102352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68255" y="315907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Konlpy </a:t>
            </a:r>
            <a:r>
              <a:rPr lang="ko-KR" altLang="en-US"/>
              <a:t>연습 및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7712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9291" y="306362"/>
            <a:ext cx="9603275" cy="1049235"/>
          </a:xfrm>
        </p:spPr>
        <p:txBody>
          <a:bodyPr/>
          <a:lstStyle/>
          <a:p>
            <a:r>
              <a:rPr lang="ko-KR" altLang="en-US" dirty="0"/>
              <a:t>학교 홈페이지 단어와 형태소 빈도수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296"/>
            <a:ext cx="12192000" cy="49011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5296"/>
            <a:ext cx="5870448" cy="4901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448" y="1225296"/>
            <a:ext cx="6181344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0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9676"/>
            <a:ext cx="6949440" cy="50162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2594227"/>
            <a:ext cx="8477250" cy="1612013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79291" y="306362"/>
            <a:ext cx="9603275" cy="1049235"/>
          </a:xfrm>
        </p:spPr>
        <p:txBody>
          <a:bodyPr/>
          <a:lstStyle/>
          <a:p>
            <a:r>
              <a:rPr lang="ko-KR" altLang="en-US" dirty="0"/>
              <a:t>학교 홈페이지 단어와 형태소 빈도수 확인</a:t>
            </a:r>
          </a:p>
        </p:txBody>
      </p:sp>
    </p:spTree>
    <p:extLst>
      <p:ext uri="{BB962C8B-B14F-4D97-AF65-F5344CB8AC3E}">
        <p14:creationId xmlns:p14="http://schemas.microsoft.com/office/powerpoint/2010/main" val="197345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5C026-A03D-4C93-BC24-CBECAF8D09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199255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b="1" dirty="0"/>
              <a:t>최종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D6915-84C0-4B59-A1C9-27088A0808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pPr algn="ctr"/>
            <a:r>
              <a:rPr lang="ko-KR" altLang="en-US" sz="3600" dirty="0"/>
              <a:t>카메라로 작물을 인식하여 수확하기</a:t>
            </a:r>
            <a:endParaRPr lang="en-US" altLang="ko-KR" sz="36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0FFC9E-0E67-4D99-81F4-76F3276D3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9"/>
          <a:stretch/>
        </p:blipFill>
        <p:spPr>
          <a:xfrm>
            <a:off x="3047999" y="1894797"/>
            <a:ext cx="6096000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C9ED36-391B-41C6-8C43-A831824BE6F9}"/>
              </a:ext>
            </a:extLst>
          </p:cNvPr>
          <p:cNvSpPr txBox="1"/>
          <p:nvPr/>
        </p:nvSpPr>
        <p:spPr>
          <a:xfrm>
            <a:off x="270815" y="6429015"/>
            <a:ext cx="1165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https://ko.depositphotos.com/180919460/stock-photo-smart-robotic-agriculture-futuristic-concept.html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719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CC6EDE-D06A-4402-8109-CB58052AD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-2" b="6260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FE6772-D869-4748-B1ED-362526259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5" r="-1" b="8616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A0C14-D06D-43BC-85BF-B19F337797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5028" y="716765"/>
            <a:ext cx="5351463" cy="125095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endParaRPr lang="en-US" altLang="ko-KR" sz="28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altLang="ko-KR" sz="2800" dirty="0">
                <a:solidFill>
                  <a:srgbClr val="000000"/>
                </a:solidFill>
              </a:rPr>
              <a:t># </a:t>
            </a:r>
            <a:r>
              <a:rPr lang="ko-KR" altLang="en-US" sz="2800" dirty="0">
                <a:solidFill>
                  <a:srgbClr val="000000"/>
                </a:solidFill>
              </a:rPr>
              <a:t>시각 인식을 통한 객체 판명</a:t>
            </a:r>
            <a:endParaRPr lang="en-US" altLang="ko-KR" sz="2800" dirty="0">
              <a:solidFill>
                <a:srgbClr val="000000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26EFC40-1912-40AA-8743-DB5E974FBB04}"/>
              </a:ext>
            </a:extLst>
          </p:cNvPr>
          <p:cNvSpPr txBox="1">
            <a:spLocks/>
          </p:cNvSpPr>
          <p:nvPr/>
        </p:nvSpPr>
        <p:spPr>
          <a:xfrm>
            <a:off x="0" y="2557992"/>
            <a:ext cx="4803637" cy="1742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b="1" dirty="0">
                <a:solidFill>
                  <a:srgbClr val="000000"/>
                </a:solidFill>
              </a:rPr>
              <a:t>요구 사항</a:t>
            </a:r>
            <a:endParaRPr lang="en-US" altLang="ko-KR" sz="6600" b="1" dirty="0">
              <a:solidFill>
                <a:srgbClr val="00000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A049253-1200-429D-A84A-B8E6078B9CEB}"/>
              </a:ext>
            </a:extLst>
          </p:cNvPr>
          <p:cNvSpPr txBox="1">
            <a:spLocks/>
          </p:cNvSpPr>
          <p:nvPr/>
        </p:nvSpPr>
        <p:spPr>
          <a:xfrm>
            <a:off x="877972" y="4138585"/>
            <a:ext cx="5685574" cy="1510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7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rgbClr val="000000"/>
                </a:solidFill>
              </a:rPr>
              <a:t># </a:t>
            </a:r>
            <a:r>
              <a:rPr lang="ko-KR" altLang="en-US" dirty="0">
                <a:solidFill>
                  <a:srgbClr val="000000"/>
                </a:solidFill>
              </a:rPr>
              <a:t>텍스트 마이닝을 통한 정보 수집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057E84-DB72-41B1-9D69-880628AB3642}"/>
              </a:ext>
            </a:extLst>
          </p:cNvPr>
          <p:cNvSpPr txBox="1"/>
          <p:nvPr/>
        </p:nvSpPr>
        <p:spPr>
          <a:xfrm>
            <a:off x="2158439" y="6234815"/>
            <a:ext cx="847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http://www.enigme-facile.fr/google-avance-reconnaissance-dimage-8518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229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DCA43-BC61-487F-AA49-4A06F20975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3812" y="504417"/>
            <a:ext cx="9604375" cy="1049337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b="1" dirty="0"/>
              <a:t>향후 진행 방향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44D12D9-5F26-4731-AA96-E441A489D21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14415500"/>
              </p:ext>
            </p:extLst>
          </p:nvPr>
        </p:nvGraphicFramePr>
        <p:xfrm>
          <a:off x="1293812" y="1767930"/>
          <a:ext cx="9604376" cy="41674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3656371512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021375299"/>
                    </a:ext>
                  </a:extLst>
                </a:gridCol>
              </a:tblGrid>
              <a:tr h="1389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 err="1"/>
                        <a:t>민경준</a:t>
                      </a:r>
                      <a:endParaRPr lang="ko-KR" altLang="en-US" sz="4400" dirty="0"/>
                    </a:p>
                  </a:txBody>
                  <a:tcPr marL="83516" marR="8351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최명근</a:t>
                      </a:r>
                    </a:p>
                  </a:txBody>
                  <a:tcPr marL="83516" marR="83516" anchor="ctr"/>
                </a:tc>
                <a:extLst>
                  <a:ext uri="{0D108BD9-81ED-4DB2-BD59-A6C34878D82A}">
                    <a16:rowId xmlns:a16="http://schemas.microsoft.com/office/drawing/2014/main" val="4068064689"/>
                  </a:ext>
                </a:extLst>
              </a:tr>
              <a:tr h="2778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MNIST -&gt; CNN -&gt; </a:t>
                      </a:r>
                    </a:p>
                    <a:p>
                      <a:pPr algn="ctr" latinLnBrk="1"/>
                      <a:r>
                        <a:rPr lang="ko-KR" altLang="en-US" sz="3200" dirty="0"/>
                        <a:t>얼굴 인식</a:t>
                      </a:r>
                      <a:r>
                        <a:rPr lang="en-US" altLang="ko-KR" sz="3200" dirty="0"/>
                        <a:t> -&gt; CIFAR-10 -&gt; </a:t>
                      </a:r>
                    </a:p>
                    <a:p>
                      <a:pPr algn="ctr" latinLnBrk="1"/>
                      <a:r>
                        <a:rPr lang="en-US" altLang="ko-KR" sz="3200" dirty="0"/>
                        <a:t>Inception v3 or </a:t>
                      </a:r>
                      <a:r>
                        <a:rPr lang="en-US" altLang="ko-KR" sz="3200" dirty="0" err="1"/>
                        <a:t>Tensorflow</a:t>
                      </a:r>
                      <a:r>
                        <a:rPr lang="en-US" altLang="ko-KR" sz="3200" dirty="0"/>
                        <a:t> Object Detection API</a:t>
                      </a:r>
                      <a:endParaRPr lang="ko-KR" altLang="en-US" sz="3200" dirty="0"/>
                    </a:p>
                  </a:txBody>
                  <a:tcPr marL="83516" marR="8351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자연어 처리를 이용한</a:t>
                      </a:r>
                      <a:endParaRPr lang="en-US" altLang="ko-KR" sz="3600" dirty="0"/>
                    </a:p>
                    <a:p>
                      <a:pPr algn="ctr" latinLnBrk="1"/>
                      <a:r>
                        <a:rPr lang="ko-KR" altLang="en-US" sz="3600" dirty="0"/>
                        <a:t>웹 </a:t>
                      </a:r>
                      <a:r>
                        <a:rPr lang="ko-KR" altLang="en-US" sz="3600" dirty="0" err="1"/>
                        <a:t>크롤러</a:t>
                      </a:r>
                      <a:r>
                        <a:rPr lang="ko-KR" altLang="en-US" sz="3600" dirty="0"/>
                        <a:t> 만들기</a:t>
                      </a:r>
                    </a:p>
                  </a:txBody>
                  <a:tcPr marL="83516" marR="83516" anchor="ctr"/>
                </a:tc>
                <a:extLst>
                  <a:ext uri="{0D108BD9-81ED-4DB2-BD59-A6C34878D82A}">
                    <a16:rowId xmlns:a16="http://schemas.microsoft.com/office/drawing/2014/main" val="733971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162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B0980-245D-4517-AEA8-7AFF890F30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5462" y="5095785"/>
            <a:ext cx="11141075" cy="9302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b="1" kern="1200" dirty="0">
                <a:latin typeface="+mj-lt"/>
                <a:ea typeface="+mj-ea"/>
                <a:cs typeface="+mj-cs"/>
              </a:rPr>
              <a:t>참고 페이지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1523CB-DCA2-48FA-8A99-908A858D19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77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1AB66-7B53-4295-BC1F-03C214153F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6600" dirty="0"/>
              <a:t>Fin</a:t>
            </a:r>
            <a:endParaRPr lang="ko-KR" altLang="en-US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3905C-53B9-44F0-8D59-D6EFF4137AB5}"/>
              </a:ext>
            </a:extLst>
          </p:cNvPr>
          <p:cNvSpPr txBox="1"/>
          <p:nvPr/>
        </p:nvSpPr>
        <p:spPr>
          <a:xfrm>
            <a:off x="8004132" y="5418271"/>
            <a:ext cx="4187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최명근</a:t>
            </a:r>
            <a:r>
              <a:rPr lang="en-US" altLang="ko-KR" dirty="0"/>
              <a:t>, </a:t>
            </a:r>
            <a:r>
              <a:rPr lang="ko-KR" altLang="en-US" dirty="0"/>
              <a:t>민경준</a:t>
            </a:r>
            <a:endParaRPr lang="en-US" altLang="ko-KR" dirty="0"/>
          </a:p>
          <a:p>
            <a:r>
              <a:rPr lang="en-US" altLang="ko-KR" dirty="0"/>
              <a:t>E-mail : teddyballll@naver.com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65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F7108FE-AB77-4BC1-8DD0-3C0FC9DECF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" y="1"/>
            <a:ext cx="12171994" cy="614130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086517-D6C5-4DBB-80A9-D582E2A5AD90}"/>
              </a:ext>
            </a:extLst>
          </p:cNvPr>
          <p:cNvSpPr txBox="1"/>
          <p:nvPr/>
        </p:nvSpPr>
        <p:spPr>
          <a:xfrm>
            <a:off x="0" y="5771977"/>
            <a:ext cx="112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한국 유방암 사이버 센터 </a:t>
            </a:r>
            <a:r>
              <a:rPr lang="en-US" altLang="ko-KR" dirty="0"/>
              <a:t>: http://www.kbccc.org/Controls/Main.aspx?d=02&amp;g=HTML&amp;c=0201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742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36E6B6-58A4-4949-A7CE-25E4FAC391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3071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EEA41-D60F-4A4E-942F-7C7BBD3D7F67}"/>
              </a:ext>
            </a:extLst>
          </p:cNvPr>
          <p:cNvSpPr txBox="1"/>
          <p:nvPr/>
        </p:nvSpPr>
        <p:spPr>
          <a:xfrm>
            <a:off x="0" y="5937807"/>
            <a:ext cx="112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JCI: https://www.jci.org/articles/view/33295/figure/1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58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34666-154B-484E-8EA1-9020D809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1E58C-7980-44B0-A30D-C1FB559FE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CE770B-B078-4C9C-B75E-F808FF2EE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6" b="2676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B6554E-EB3E-40D0-8FE6-43199A0DE784}"/>
              </a:ext>
            </a:extLst>
          </p:cNvPr>
          <p:cNvSpPr txBox="1"/>
          <p:nvPr/>
        </p:nvSpPr>
        <p:spPr>
          <a:xfrm>
            <a:off x="6867459" y="422111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3800" b="1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390982511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5587</Words>
  <Application>Microsoft Office PowerPoint</Application>
  <PresentationFormat>와이드스크린</PresentationFormat>
  <Paragraphs>1000</Paragraphs>
  <Slides>68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맑은 고딕</vt:lpstr>
      <vt:lpstr>Arial</vt:lpstr>
      <vt:lpstr>Gill Sans MT</vt:lpstr>
      <vt:lpstr>갤러리</vt:lpstr>
      <vt:lpstr>최명근 &amp;  민경준 발표</vt:lpstr>
      <vt:lpstr>PowerPoint 프레젠테이션</vt:lpstr>
      <vt:lpstr>PowerPoint 프레젠테이션</vt:lpstr>
      <vt:lpstr>PowerPoint 프레젠테이션</vt:lpstr>
      <vt:lpstr> Network-based ML  and graph theory algorithms for Precision oncology  정밀 종양학을 위한 네트워크 기반  머신 러닝과 그래프 이론  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Text Mining for Bioinformatics  using Biomedical Literature</vt:lpstr>
      <vt:lpstr>Text mining</vt:lpstr>
      <vt:lpstr>Pubmed, medline</vt:lpstr>
      <vt:lpstr>INTRO</vt:lpstr>
      <vt:lpstr>INTRO</vt:lpstr>
      <vt:lpstr>INTRO</vt:lpstr>
      <vt:lpstr>INTRO</vt:lpstr>
      <vt:lpstr>a fundamental concept</vt:lpstr>
      <vt:lpstr>work flow </vt:lpstr>
      <vt:lpstr>APPROACH</vt:lpstr>
      <vt:lpstr>TOOLKIT</vt:lpstr>
      <vt:lpstr>application</vt:lpstr>
      <vt:lpstr>Future Directions</vt:lpstr>
      <vt:lpstr>Closing Remarks</vt:lpstr>
      <vt:lpstr> Tensor Factorization towards Precision Medicine </vt:lpstr>
      <vt:lpstr>정밀 의약품에 대한 텐서 분해 분석</vt:lpstr>
      <vt:lpstr>정밀 의약품에 대한 텐서 분해 분석</vt:lpstr>
      <vt:lpstr>정밀 의약품에 대한 텐서 분해 분석</vt:lpstr>
      <vt:lpstr>정밀 의약품에 대한 텐서 분해 분석</vt:lpstr>
      <vt:lpstr>navigating the functional landscape of transcription factors via non-negative tensor factorization analysis of medline abstracts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Nltk 연습 및 실습</vt:lpstr>
      <vt:lpstr>Nltk 연습 및 실습</vt:lpstr>
      <vt:lpstr>PowerPoint 프레젠테이션</vt:lpstr>
      <vt:lpstr>Konlpy 연습 및 실습</vt:lpstr>
      <vt:lpstr>PowerPoint 프레젠테이션</vt:lpstr>
      <vt:lpstr>학교 홈페이지 단어와 형태소 빈도수 확인</vt:lpstr>
      <vt:lpstr>학교 홈페이지 단어와 형태소 빈도수 확인</vt:lpstr>
      <vt:lpstr>최종 목표</vt:lpstr>
      <vt:lpstr>PowerPoint 프레젠테이션</vt:lpstr>
      <vt:lpstr>향후 진행 방향</vt:lpstr>
      <vt:lpstr>참고 페이지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최명근 &amp;  민경준 발표</dc:title>
  <dc:creator>민 경준</dc:creator>
  <cp:lastModifiedBy>경준 민</cp:lastModifiedBy>
  <cp:revision>73</cp:revision>
  <dcterms:created xsi:type="dcterms:W3CDTF">2018-08-13T09:16:21Z</dcterms:created>
  <dcterms:modified xsi:type="dcterms:W3CDTF">2019-02-18T12:59:50Z</dcterms:modified>
</cp:coreProperties>
</file>